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Default Extension="fntdata" ContentType="application/x-fontdata"/>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wmf"/><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366" r:id="rId2"/>
    <p:sldId id="335" r:id="rId3"/>
    <p:sldId id="367" r:id="rId4"/>
    <p:sldId id="256" r:id="rId5"/>
    <p:sldId id="288" r:id="rId6"/>
    <p:sldId id="337" r:id="rId7"/>
    <p:sldId id="369" r:id="rId8"/>
    <p:sldId id="339" r:id="rId9"/>
    <p:sldId id="340" r:id="rId10"/>
    <p:sldId id="341" r:id="rId11"/>
    <p:sldId id="342" r:id="rId12"/>
    <p:sldId id="344" r:id="rId13"/>
    <p:sldId id="343" r:id="rId14"/>
    <p:sldId id="346" r:id="rId15"/>
    <p:sldId id="347" r:id="rId16"/>
    <p:sldId id="348" r:id="rId17"/>
    <p:sldId id="368" r:id="rId18"/>
    <p:sldId id="349" r:id="rId19"/>
    <p:sldId id="350" r:id="rId20"/>
    <p:sldId id="351" r:id="rId21"/>
    <p:sldId id="352" r:id="rId22"/>
    <p:sldId id="353" r:id="rId23"/>
    <p:sldId id="354" r:id="rId24"/>
    <p:sldId id="355" r:id="rId25"/>
    <p:sldId id="370" r:id="rId26"/>
    <p:sldId id="356" r:id="rId27"/>
    <p:sldId id="364" r:id="rId28"/>
    <p:sldId id="371" r:id="rId29"/>
    <p:sldId id="357" r:id="rId30"/>
    <p:sldId id="358" r:id="rId31"/>
    <p:sldId id="359" r:id="rId32"/>
    <p:sldId id="360" r:id="rId33"/>
    <p:sldId id="365" r:id="rId34"/>
    <p:sldId id="361" r:id="rId35"/>
    <p:sldId id="362" r:id="rId36"/>
    <p:sldId id="363" r:id="rId37"/>
    <p:sldId id="333" r:id="rId38"/>
  </p:sldIdLst>
  <p:sldSz cx="9144000" cy="6858000" type="screen4x3"/>
  <p:notesSz cx="6858000" cy="9144000"/>
  <p:embeddedFontLst>
    <p:embeddedFont>
      <p:font typeface="微软雅黑" panose="020B0503020204020204" pitchFamily="34" charset="-122"/>
      <p:regular r:id="rId39"/>
      <p:bold r:id="rId40"/>
    </p:embeddedFont>
    <p:embeddedFont>
      <p:font typeface="华文行楷" panose="02010800040101010101" pitchFamily="2" charset="-122"/>
      <p:regular r:id="rId41"/>
    </p:embeddedFont>
    <p:embeddedFont>
      <p:font typeface="仿宋_GB2312" panose="02010609030101010101" pitchFamily="49" charset="-122"/>
      <p:regular r:id="rId42"/>
    </p:embeddedFont>
    <p:embeddedFont>
      <p:font typeface="隶书" panose="02010509060101010101" pitchFamily="49" charset="-122"/>
      <p:regular r:id="rId43"/>
    </p:embeddedFont>
    <p:embeddedFont>
      <p:font typeface="华文新魏" panose="02010800040101010101" pitchFamily="2" charset="-122"/>
      <p:regular r:id="rId44"/>
    </p:embeddedFont>
    <p:embeddedFont>
      <p:font typeface="Impact" panose="020B0806030902050204" pitchFamily="34" charset="0"/>
      <p:regular r:id="rId45"/>
    </p:embeddedFont>
    <p:embeddedFont>
      <p:font typeface="幼圆" panose="02010509060101010101" pitchFamily="49" charset="-122"/>
      <p:regular r:id="rId46"/>
    </p:embeddedFont>
  </p:embeddedFontLst>
  <p:defaultTextStyle>
    <a:defPPr>
      <a:defRPr lang="zh-CN"/>
    </a:defPPr>
    <a:lvl1pPr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33CC"/>
    <a:srgbClr val="F9D107"/>
    <a:srgbClr val="F5B20B"/>
    <a:srgbClr val="FBC605"/>
    <a:srgbClr val="FFCC00"/>
    <a:srgbClr val="FF9900"/>
    <a:srgbClr val="FFFF00"/>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536" autoAdjust="0"/>
    <p:restoredTop sz="94699" autoAdjust="0"/>
  </p:normalViewPr>
  <p:slideViewPr>
    <p:cSldViewPr>
      <p:cViewPr varScale="1">
        <p:scale>
          <a:sx n="68" d="100"/>
          <a:sy n="68" d="100"/>
        </p:scale>
        <p:origin x="1162" y="12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4.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2.fntdata"/><Relationship Id="rId45" Type="http://schemas.openxmlformats.org/officeDocument/2006/relationships/font" Target="fonts/font7.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5.fntdata"/><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8.fntdata"/><Relationship Id="rId20" Type="http://schemas.openxmlformats.org/officeDocument/2006/relationships/slide" Target="slides/slide19.xml"/><Relationship Id="rId41"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B5D4FA37-2931-4112-8029-17026977634D}" type="slidenum">
              <a:rPr lang="en-US" altLang="zh-CN"/>
              <a:pPr>
                <a:defRPr/>
              </a:pPr>
              <a:t>‹#›</a:t>
            </a:fld>
            <a:endParaRPr lang="en-US" altLang="zh-CN"/>
          </a:p>
        </p:txBody>
      </p:sp>
    </p:spTree>
    <p:extLst>
      <p:ext uri="{BB962C8B-B14F-4D97-AF65-F5344CB8AC3E}">
        <p14:creationId xmlns:p14="http://schemas.microsoft.com/office/powerpoint/2010/main" val="26557428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280CDBC6-2F5E-4A06-AF3F-2DD65C8A7FC1}" type="slidenum">
              <a:rPr lang="en-US" altLang="zh-CN"/>
              <a:pPr>
                <a:defRPr/>
              </a:pPr>
              <a:t>‹#›</a:t>
            </a:fld>
            <a:endParaRPr lang="en-US" altLang="zh-CN"/>
          </a:p>
        </p:txBody>
      </p:sp>
    </p:spTree>
    <p:extLst>
      <p:ext uri="{BB962C8B-B14F-4D97-AF65-F5344CB8AC3E}">
        <p14:creationId xmlns:p14="http://schemas.microsoft.com/office/powerpoint/2010/main" val="3317045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934200" y="0"/>
            <a:ext cx="2209800" cy="66294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304800" y="0"/>
            <a:ext cx="6477000" cy="662940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AD85EAA0-284F-4C0E-848E-0435CAD65B4E}" type="slidenum">
              <a:rPr lang="en-US" altLang="zh-CN"/>
              <a:pPr>
                <a:defRPr/>
              </a:pPr>
              <a:t>‹#›</a:t>
            </a:fld>
            <a:endParaRPr lang="en-US" altLang="zh-CN"/>
          </a:p>
        </p:txBody>
      </p:sp>
    </p:spTree>
    <p:extLst>
      <p:ext uri="{BB962C8B-B14F-4D97-AF65-F5344CB8AC3E}">
        <p14:creationId xmlns:p14="http://schemas.microsoft.com/office/powerpoint/2010/main" val="29860931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07C8DF06-B575-4E78-B64B-2E5A7A6223DC}" type="slidenum">
              <a:rPr lang="en-US" altLang="zh-CN"/>
              <a:pPr>
                <a:defRPr/>
              </a:pPr>
              <a:t>‹#›</a:t>
            </a:fld>
            <a:endParaRPr lang="en-US" altLang="zh-CN"/>
          </a:p>
        </p:txBody>
      </p:sp>
    </p:spTree>
    <p:extLst>
      <p:ext uri="{BB962C8B-B14F-4D97-AF65-F5344CB8AC3E}">
        <p14:creationId xmlns:p14="http://schemas.microsoft.com/office/powerpoint/2010/main" val="40542129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B974E803-B453-4C3E-A2AA-C6F46EB1195A}" type="slidenum">
              <a:rPr lang="en-US" altLang="zh-CN"/>
              <a:pPr>
                <a:defRPr/>
              </a:pPr>
              <a:t>‹#›</a:t>
            </a:fld>
            <a:endParaRPr lang="en-US" altLang="zh-CN"/>
          </a:p>
        </p:txBody>
      </p:sp>
    </p:spTree>
    <p:extLst>
      <p:ext uri="{BB962C8B-B14F-4D97-AF65-F5344CB8AC3E}">
        <p14:creationId xmlns:p14="http://schemas.microsoft.com/office/powerpoint/2010/main" val="31267553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304800" y="1066800"/>
            <a:ext cx="4191000" cy="5562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066800"/>
            <a:ext cx="4191000" cy="5562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E4968D4B-1375-4352-856B-0D32B025BFFC}" type="slidenum">
              <a:rPr lang="en-US" altLang="zh-CN"/>
              <a:pPr>
                <a:defRPr/>
              </a:pPr>
              <a:t>‹#›</a:t>
            </a:fld>
            <a:endParaRPr lang="en-US" altLang="zh-CN"/>
          </a:p>
        </p:txBody>
      </p:sp>
    </p:spTree>
    <p:extLst>
      <p:ext uri="{BB962C8B-B14F-4D97-AF65-F5344CB8AC3E}">
        <p14:creationId xmlns:p14="http://schemas.microsoft.com/office/powerpoint/2010/main" val="8930682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a:ln/>
        </p:spPr>
        <p:txBody>
          <a:bodyPr/>
          <a:lstStyle>
            <a:lvl1pPr>
              <a:defRPr/>
            </a:lvl1pPr>
          </a:lstStyle>
          <a:p>
            <a:pPr>
              <a:defRPr/>
            </a:pPr>
            <a:fld id="{677A4B94-7DF8-4122-930F-F785AE827E16}" type="slidenum">
              <a:rPr lang="en-US" altLang="zh-CN"/>
              <a:pPr>
                <a:defRPr/>
              </a:pPr>
              <a:t>‹#›</a:t>
            </a:fld>
            <a:endParaRPr lang="en-US" altLang="zh-CN"/>
          </a:p>
        </p:txBody>
      </p:sp>
    </p:spTree>
    <p:extLst>
      <p:ext uri="{BB962C8B-B14F-4D97-AF65-F5344CB8AC3E}">
        <p14:creationId xmlns:p14="http://schemas.microsoft.com/office/powerpoint/2010/main" val="9196119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a:ln/>
        </p:spPr>
        <p:txBody>
          <a:bodyPr/>
          <a:lstStyle>
            <a:lvl1pPr>
              <a:defRPr/>
            </a:lvl1pPr>
          </a:lstStyle>
          <a:p>
            <a:pPr>
              <a:defRPr/>
            </a:pPr>
            <a:fld id="{E359B50B-DAD0-44C6-9DC5-D6E707D12AF0}" type="slidenum">
              <a:rPr lang="en-US" altLang="zh-CN"/>
              <a:pPr>
                <a:defRPr/>
              </a:pPr>
              <a:t>‹#›</a:t>
            </a:fld>
            <a:endParaRPr lang="en-US" altLang="zh-CN"/>
          </a:p>
        </p:txBody>
      </p:sp>
    </p:spTree>
    <p:extLst>
      <p:ext uri="{BB962C8B-B14F-4D97-AF65-F5344CB8AC3E}">
        <p14:creationId xmlns:p14="http://schemas.microsoft.com/office/powerpoint/2010/main" val="36074031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6"/>
          <p:cNvSpPr>
            <a:spLocks noGrp="1" noChangeArrowheads="1"/>
          </p:cNvSpPr>
          <p:nvPr>
            <p:ph type="sldNum" sz="quarter" idx="12"/>
          </p:nvPr>
        </p:nvSpPr>
        <p:spPr>
          <a:ln/>
        </p:spPr>
        <p:txBody>
          <a:bodyPr/>
          <a:lstStyle>
            <a:lvl1pPr>
              <a:defRPr/>
            </a:lvl1pPr>
          </a:lstStyle>
          <a:p>
            <a:pPr>
              <a:defRPr/>
            </a:pPr>
            <a:fld id="{235C4E7C-291F-4598-B6A0-517525C29C52}" type="slidenum">
              <a:rPr lang="en-US" altLang="zh-CN"/>
              <a:pPr>
                <a:defRPr/>
              </a:pPr>
              <a:t>‹#›</a:t>
            </a:fld>
            <a:endParaRPr lang="en-US" altLang="zh-CN"/>
          </a:p>
        </p:txBody>
      </p:sp>
    </p:spTree>
    <p:extLst>
      <p:ext uri="{BB962C8B-B14F-4D97-AF65-F5344CB8AC3E}">
        <p14:creationId xmlns:p14="http://schemas.microsoft.com/office/powerpoint/2010/main" val="30643835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C5F418C4-50A8-4266-8952-E5C296A2FFE3}" type="slidenum">
              <a:rPr lang="en-US" altLang="zh-CN"/>
              <a:pPr>
                <a:defRPr/>
              </a:pPr>
              <a:t>‹#›</a:t>
            </a:fld>
            <a:endParaRPr lang="en-US" altLang="zh-CN"/>
          </a:p>
        </p:txBody>
      </p:sp>
    </p:spTree>
    <p:extLst>
      <p:ext uri="{BB962C8B-B14F-4D97-AF65-F5344CB8AC3E}">
        <p14:creationId xmlns:p14="http://schemas.microsoft.com/office/powerpoint/2010/main" val="28880548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ED0C0A48-CB27-4AE6-8612-2DD49B7B6C8D}" type="slidenum">
              <a:rPr lang="en-US" altLang="zh-CN"/>
              <a:pPr>
                <a:defRPr/>
              </a:pPr>
              <a:t>‹#›</a:t>
            </a:fld>
            <a:endParaRPr lang="en-US" altLang="zh-CN"/>
          </a:p>
        </p:txBody>
      </p:sp>
    </p:spTree>
    <p:extLst>
      <p:ext uri="{BB962C8B-B14F-4D97-AF65-F5344CB8AC3E}">
        <p14:creationId xmlns:p14="http://schemas.microsoft.com/office/powerpoint/2010/main" val="31879864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81000" y="0"/>
            <a:ext cx="8763000"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027" name="Rectangle 3"/>
          <p:cNvSpPr>
            <a:spLocks noGrp="1" noChangeArrowheads="1"/>
          </p:cNvSpPr>
          <p:nvPr>
            <p:ph type="body" idx="1"/>
          </p:nvPr>
        </p:nvSpPr>
        <p:spPr bwMode="auto">
          <a:xfrm>
            <a:off x="304800" y="1066800"/>
            <a:ext cx="8534400" cy="556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lvl1pPr>
          </a:lstStyle>
          <a:p>
            <a:pPr>
              <a:defRPr/>
            </a:pPr>
            <a:endParaRPr lang="en-US" altLang="zh-CN"/>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lvl1pPr>
          </a:lstStyle>
          <a:p>
            <a:pPr>
              <a:defRPr/>
            </a:pPr>
            <a:endParaRPr lang="en-US" altLang="zh-CN"/>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smtClean="0"/>
            </a:lvl1pPr>
          </a:lstStyle>
          <a:p>
            <a:pPr>
              <a:defRPr/>
            </a:pPr>
            <a:fld id="{44F3FCF2-1D8C-4DDA-8F0C-0BD9B8B19CAA}" type="slidenum">
              <a:rPr lang="en-US" altLang="zh-CN"/>
              <a:pPr>
                <a:defRPr/>
              </a:pPr>
              <a:t>‹#›</a:t>
            </a:fld>
            <a:endParaRPr lang="en-US" altLang="zh-CN"/>
          </a:p>
        </p:txBody>
      </p:sp>
      <p:sp>
        <p:nvSpPr>
          <p:cNvPr id="1031" name="Rectangle 8"/>
          <p:cNvSpPr>
            <a:spLocks noChangeArrowheads="1"/>
          </p:cNvSpPr>
          <p:nvPr userDrawn="1"/>
        </p:nvSpPr>
        <p:spPr bwMode="auto">
          <a:xfrm>
            <a:off x="381000" y="762000"/>
            <a:ext cx="8458200" cy="36513"/>
          </a:xfrm>
          <a:prstGeom prst="rect">
            <a:avLst/>
          </a:prstGeom>
          <a:gradFill rotWithShape="0">
            <a:gsLst>
              <a:gs pos="0">
                <a:srgbClr val="FF9900"/>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defRPr/>
            </a:pPr>
            <a:endParaRPr lang="zh-CN" altLang="en-US" smtClean="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par>
    </p:tnLst>
  </p:timing>
  <p:txStyles>
    <p:titleStyle>
      <a:lvl1pPr algn="l" rtl="0" eaLnBrk="0" fontAlgn="base" hangingPunct="0">
        <a:spcBef>
          <a:spcPct val="0"/>
        </a:spcBef>
        <a:spcAft>
          <a:spcPct val="0"/>
        </a:spcAft>
        <a:defRPr kumimoji="1" sz="4800" b="1">
          <a:solidFill>
            <a:schemeClr val="accent2"/>
          </a:solidFill>
          <a:effectLst>
            <a:outerShdw blurRad="38100" dist="38100" dir="2700000" algn="tl">
              <a:srgbClr val="C0C0C0"/>
            </a:outerShdw>
          </a:effectLst>
          <a:latin typeface="微软雅黑" panose="020B0503020204020204" pitchFamily="34" charset="-122"/>
          <a:ea typeface="微软雅黑" panose="020B0503020204020204" pitchFamily="34" charset="-122"/>
          <a:cs typeface="+mj-cs"/>
        </a:defRPr>
      </a:lvl1pPr>
      <a:lvl2pPr algn="l" rtl="0" eaLnBrk="0" fontAlgn="base" hangingPunct="0">
        <a:spcBef>
          <a:spcPct val="0"/>
        </a:spcBef>
        <a:spcAft>
          <a:spcPct val="0"/>
        </a:spcAft>
        <a:defRPr kumimoji="1" sz="4800" b="1">
          <a:solidFill>
            <a:schemeClr val="accent2"/>
          </a:solidFill>
          <a:effectLst>
            <a:outerShdw blurRad="38100" dist="38100" dir="2700000" algn="tl">
              <a:srgbClr val="C0C0C0"/>
            </a:outerShdw>
          </a:effectLst>
          <a:latin typeface="微软雅黑" pitchFamily="34" charset="-122"/>
          <a:ea typeface="微软雅黑" pitchFamily="34" charset="-122"/>
        </a:defRPr>
      </a:lvl2pPr>
      <a:lvl3pPr algn="l" rtl="0" eaLnBrk="0" fontAlgn="base" hangingPunct="0">
        <a:spcBef>
          <a:spcPct val="0"/>
        </a:spcBef>
        <a:spcAft>
          <a:spcPct val="0"/>
        </a:spcAft>
        <a:defRPr kumimoji="1" sz="4800" b="1">
          <a:solidFill>
            <a:schemeClr val="accent2"/>
          </a:solidFill>
          <a:effectLst>
            <a:outerShdw blurRad="38100" dist="38100" dir="2700000" algn="tl">
              <a:srgbClr val="C0C0C0"/>
            </a:outerShdw>
          </a:effectLst>
          <a:latin typeface="微软雅黑" pitchFamily="34" charset="-122"/>
          <a:ea typeface="微软雅黑" pitchFamily="34" charset="-122"/>
        </a:defRPr>
      </a:lvl3pPr>
      <a:lvl4pPr algn="l" rtl="0" eaLnBrk="0" fontAlgn="base" hangingPunct="0">
        <a:spcBef>
          <a:spcPct val="0"/>
        </a:spcBef>
        <a:spcAft>
          <a:spcPct val="0"/>
        </a:spcAft>
        <a:defRPr kumimoji="1" sz="4800" b="1">
          <a:solidFill>
            <a:schemeClr val="accent2"/>
          </a:solidFill>
          <a:effectLst>
            <a:outerShdw blurRad="38100" dist="38100" dir="2700000" algn="tl">
              <a:srgbClr val="C0C0C0"/>
            </a:outerShdw>
          </a:effectLst>
          <a:latin typeface="微软雅黑" pitchFamily="34" charset="-122"/>
          <a:ea typeface="微软雅黑" pitchFamily="34" charset="-122"/>
        </a:defRPr>
      </a:lvl4pPr>
      <a:lvl5pPr algn="l" rtl="0" eaLnBrk="0" fontAlgn="base" hangingPunct="0">
        <a:spcBef>
          <a:spcPct val="0"/>
        </a:spcBef>
        <a:spcAft>
          <a:spcPct val="0"/>
        </a:spcAft>
        <a:defRPr kumimoji="1" sz="4800" b="1">
          <a:solidFill>
            <a:schemeClr val="accent2"/>
          </a:solidFill>
          <a:effectLst>
            <a:outerShdw blurRad="38100" dist="38100" dir="2700000" algn="tl">
              <a:srgbClr val="C0C0C0"/>
            </a:outerShdw>
          </a:effectLst>
          <a:latin typeface="微软雅黑" pitchFamily="34" charset="-122"/>
          <a:ea typeface="微软雅黑" pitchFamily="34" charset="-122"/>
        </a:defRPr>
      </a:lvl5pPr>
      <a:lvl6pPr marL="457200" algn="l" rtl="0" fontAlgn="base">
        <a:spcBef>
          <a:spcPct val="0"/>
        </a:spcBef>
        <a:spcAft>
          <a:spcPct val="0"/>
        </a:spcAft>
        <a:defRPr kumimoji="1" sz="4800" b="1">
          <a:solidFill>
            <a:schemeClr val="accent2"/>
          </a:solidFill>
          <a:effectLst>
            <a:outerShdw blurRad="38100" dist="38100" dir="2700000" algn="tl">
              <a:srgbClr val="C0C0C0"/>
            </a:outerShdw>
          </a:effectLst>
          <a:latin typeface="Times New Roman" pitchFamily="18" charset="0"/>
          <a:ea typeface="仿宋_GB2312" pitchFamily="49" charset="-122"/>
        </a:defRPr>
      </a:lvl6pPr>
      <a:lvl7pPr marL="914400" algn="l" rtl="0" fontAlgn="base">
        <a:spcBef>
          <a:spcPct val="0"/>
        </a:spcBef>
        <a:spcAft>
          <a:spcPct val="0"/>
        </a:spcAft>
        <a:defRPr kumimoji="1" sz="4800" b="1">
          <a:solidFill>
            <a:schemeClr val="accent2"/>
          </a:solidFill>
          <a:effectLst>
            <a:outerShdw blurRad="38100" dist="38100" dir="2700000" algn="tl">
              <a:srgbClr val="C0C0C0"/>
            </a:outerShdw>
          </a:effectLst>
          <a:latin typeface="Times New Roman" pitchFamily="18" charset="0"/>
          <a:ea typeface="仿宋_GB2312" pitchFamily="49" charset="-122"/>
        </a:defRPr>
      </a:lvl7pPr>
      <a:lvl8pPr marL="1371600" algn="l" rtl="0" fontAlgn="base">
        <a:spcBef>
          <a:spcPct val="0"/>
        </a:spcBef>
        <a:spcAft>
          <a:spcPct val="0"/>
        </a:spcAft>
        <a:defRPr kumimoji="1" sz="4800" b="1">
          <a:solidFill>
            <a:schemeClr val="accent2"/>
          </a:solidFill>
          <a:effectLst>
            <a:outerShdw blurRad="38100" dist="38100" dir="2700000" algn="tl">
              <a:srgbClr val="C0C0C0"/>
            </a:outerShdw>
          </a:effectLst>
          <a:latin typeface="Times New Roman" pitchFamily="18" charset="0"/>
          <a:ea typeface="仿宋_GB2312" pitchFamily="49" charset="-122"/>
        </a:defRPr>
      </a:lvl8pPr>
      <a:lvl9pPr marL="1828800" algn="l" rtl="0" fontAlgn="base">
        <a:spcBef>
          <a:spcPct val="0"/>
        </a:spcBef>
        <a:spcAft>
          <a:spcPct val="0"/>
        </a:spcAft>
        <a:defRPr kumimoji="1" sz="4800" b="1">
          <a:solidFill>
            <a:schemeClr val="accent2"/>
          </a:solidFill>
          <a:effectLst>
            <a:outerShdw blurRad="38100" dist="38100" dir="2700000" algn="tl">
              <a:srgbClr val="C0C0C0"/>
            </a:outerShdw>
          </a:effectLst>
          <a:latin typeface="Times New Roman" pitchFamily="18" charset="0"/>
          <a:ea typeface="仿宋_GB2312" pitchFamily="49" charset="-122"/>
        </a:defRPr>
      </a:lvl9pPr>
    </p:titleStyle>
    <p:bodyStyle>
      <a:lvl1pPr marL="342900" indent="-342900" algn="l" rtl="0" eaLnBrk="0" fontAlgn="base" hangingPunct="0">
        <a:spcBef>
          <a:spcPct val="20000"/>
        </a:spcBef>
        <a:spcAft>
          <a:spcPct val="0"/>
        </a:spcAft>
        <a:buFont typeface="Wingdings" panose="05000000000000000000" pitchFamily="2" charset="2"/>
        <a:buChar char="F"/>
        <a:defRPr kumimoji="1" sz="3200" b="1">
          <a:solidFill>
            <a:schemeClr val="accent2"/>
          </a:solidFill>
          <a:effectLst>
            <a:outerShdw blurRad="38100" dist="38100" dir="2700000" algn="tl">
              <a:srgbClr val="C0C0C0"/>
            </a:outerShdw>
          </a:effectLst>
          <a:latin typeface="+mn-lt"/>
          <a:ea typeface="幼圆" panose="02010509060101010101" pitchFamily="49" charset="-122"/>
          <a:cs typeface="+mn-cs"/>
        </a:defRPr>
      </a:lvl1pPr>
      <a:lvl2pPr marL="742950" indent="-285750" algn="l" rtl="0" eaLnBrk="0" fontAlgn="base" hangingPunct="0">
        <a:spcBef>
          <a:spcPct val="20000"/>
        </a:spcBef>
        <a:spcAft>
          <a:spcPct val="0"/>
        </a:spcAft>
        <a:buChar char="–"/>
        <a:defRPr kumimoji="1" sz="2800" b="1">
          <a:solidFill>
            <a:schemeClr val="accent2"/>
          </a:solidFill>
          <a:effectLst>
            <a:outerShdw blurRad="38100" dist="38100" dir="2700000" algn="tl">
              <a:srgbClr val="C0C0C0"/>
            </a:outerShdw>
          </a:effectLst>
          <a:latin typeface="+mn-lt"/>
          <a:ea typeface="幼圆" panose="02010509060101010101" pitchFamily="49" charset="-122"/>
        </a:defRPr>
      </a:lvl2pPr>
      <a:lvl3pPr marL="1143000" indent="-228600" algn="l" rtl="0" eaLnBrk="0" fontAlgn="base" hangingPunct="0">
        <a:spcBef>
          <a:spcPct val="20000"/>
        </a:spcBef>
        <a:spcAft>
          <a:spcPct val="0"/>
        </a:spcAft>
        <a:buChar char="•"/>
        <a:defRPr kumimoji="1" sz="2400" b="1">
          <a:solidFill>
            <a:schemeClr val="accent2"/>
          </a:solidFill>
          <a:effectLst>
            <a:outerShdw blurRad="38100" dist="38100" dir="2700000" algn="tl">
              <a:srgbClr val="C0C0C0"/>
            </a:outerShdw>
          </a:effectLst>
          <a:latin typeface="+mn-lt"/>
          <a:ea typeface="幼圆" panose="02010509060101010101" pitchFamily="49" charset="-122"/>
        </a:defRPr>
      </a:lvl3pPr>
      <a:lvl4pPr marL="1600200" indent="-228600" algn="l" rtl="0" eaLnBrk="0" fontAlgn="base" hangingPunct="0">
        <a:spcBef>
          <a:spcPct val="20000"/>
        </a:spcBef>
        <a:spcAft>
          <a:spcPct val="0"/>
        </a:spcAft>
        <a:buChar char="–"/>
        <a:defRPr kumimoji="1" sz="2000" b="1">
          <a:solidFill>
            <a:schemeClr val="accent2"/>
          </a:solidFill>
          <a:effectLst>
            <a:outerShdw blurRad="38100" dist="38100" dir="2700000" algn="tl">
              <a:srgbClr val="C0C0C0"/>
            </a:outerShdw>
          </a:effectLst>
          <a:latin typeface="+mn-lt"/>
          <a:ea typeface="幼圆" panose="02010509060101010101" pitchFamily="49" charset="-122"/>
        </a:defRPr>
      </a:lvl4pPr>
      <a:lvl5pPr marL="2057400" indent="-228600" algn="l" rtl="0" eaLnBrk="0" fontAlgn="base" hangingPunct="0">
        <a:spcBef>
          <a:spcPct val="20000"/>
        </a:spcBef>
        <a:spcAft>
          <a:spcPct val="0"/>
        </a:spcAft>
        <a:buChar char="»"/>
        <a:defRPr kumimoji="1" sz="2000" b="1">
          <a:solidFill>
            <a:schemeClr val="accent2"/>
          </a:solidFill>
          <a:effectLst>
            <a:outerShdw blurRad="38100" dist="38100" dir="2700000" algn="tl">
              <a:srgbClr val="C0C0C0"/>
            </a:outerShdw>
          </a:effectLst>
          <a:latin typeface="+mn-lt"/>
          <a:ea typeface="幼圆" panose="02010509060101010101" pitchFamily="49" charset="-122"/>
        </a:defRPr>
      </a:lvl5pPr>
      <a:lvl6pPr marL="2514600" indent="-228600" algn="l" rtl="0" fontAlgn="base">
        <a:spcBef>
          <a:spcPct val="20000"/>
        </a:spcBef>
        <a:spcAft>
          <a:spcPct val="0"/>
        </a:spcAft>
        <a:buChar char="»"/>
        <a:defRPr kumimoji="1" sz="2000" b="1">
          <a:solidFill>
            <a:schemeClr val="accent2"/>
          </a:solidFill>
          <a:effectLst>
            <a:outerShdw blurRad="38100" dist="38100" dir="2700000" algn="tl">
              <a:srgbClr val="C0C0C0"/>
            </a:outerShdw>
          </a:effectLst>
          <a:latin typeface="+mn-lt"/>
          <a:ea typeface="+mn-ea"/>
        </a:defRPr>
      </a:lvl6pPr>
      <a:lvl7pPr marL="2971800" indent="-228600" algn="l" rtl="0" fontAlgn="base">
        <a:spcBef>
          <a:spcPct val="20000"/>
        </a:spcBef>
        <a:spcAft>
          <a:spcPct val="0"/>
        </a:spcAft>
        <a:buChar char="»"/>
        <a:defRPr kumimoji="1" sz="2000" b="1">
          <a:solidFill>
            <a:schemeClr val="accent2"/>
          </a:solidFill>
          <a:effectLst>
            <a:outerShdw blurRad="38100" dist="38100" dir="2700000" algn="tl">
              <a:srgbClr val="C0C0C0"/>
            </a:outerShdw>
          </a:effectLst>
          <a:latin typeface="+mn-lt"/>
          <a:ea typeface="+mn-ea"/>
        </a:defRPr>
      </a:lvl7pPr>
      <a:lvl8pPr marL="3429000" indent="-228600" algn="l" rtl="0" fontAlgn="base">
        <a:spcBef>
          <a:spcPct val="20000"/>
        </a:spcBef>
        <a:spcAft>
          <a:spcPct val="0"/>
        </a:spcAft>
        <a:buChar char="»"/>
        <a:defRPr kumimoji="1" sz="2000" b="1">
          <a:solidFill>
            <a:schemeClr val="accent2"/>
          </a:solidFill>
          <a:effectLst>
            <a:outerShdw blurRad="38100" dist="38100" dir="2700000" algn="tl">
              <a:srgbClr val="C0C0C0"/>
            </a:outerShdw>
          </a:effectLst>
          <a:latin typeface="+mn-lt"/>
          <a:ea typeface="+mn-ea"/>
        </a:defRPr>
      </a:lvl8pPr>
      <a:lvl9pPr marL="3886200" indent="-228600" algn="l" rtl="0" fontAlgn="base">
        <a:spcBef>
          <a:spcPct val="20000"/>
        </a:spcBef>
        <a:spcAft>
          <a:spcPct val="0"/>
        </a:spcAft>
        <a:buChar char="»"/>
        <a:defRPr kumimoji="1" sz="2000" b="1">
          <a:solidFill>
            <a:schemeClr val="accent2"/>
          </a:solidFill>
          <a:effectLst>
            <a:outerShdw blurRad="38100" dist="38100" dir="2700000" algn="tl">
              <a:srgbClr val="C0C0C0"/>
            </a:outerShdw>
          </a:effectLst>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w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8.gi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2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9.wm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29.xml.rels><?xml version="1.0" encoding="UTF-8" standalone="yes"?>
<Relationships xmlns="http://schemas.openxmlformats.org/package/2006/relationships"><Relationship Id="rId2" Type="http://schemas.openxmlformats.org/officeDocument/2006/relationships/image" Target="../media/image30.wm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wm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jpeg"/><Relationship Id="rId1" Type="http://schemas.openxmlformats.org/officeDocument/2006/relationships/slideLayout" Target="../slideLayouts/slideLayout2.xml"/><Relationship Id="rId4" Type="http://schemas.openxmlformats.org/officeDocument/2006/relationships/image" Target="../media/image37.jpeg"/></Relationships>
</file>

<file path=ppt/slides/_rels/slide33.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gradFill rotWithShape="0">
          <a:gsLst>
            <a:gs pos="0">
              <a:srgbClr val="66FFFF"/>
            </a:gs>
            <a:gs pos="100000">
              <a:srgbClr val="FFFFFF"/>
            </a:gs>
          </a:gsLst>
          <a:path path="rect">
            <a:fillToRect r="100000" b="100000"/>
          </a:path>
        </a:gradFill>
        <a:effectLst/>
      </p:bgPr>
    </p:bg>
    <p:spTree>
      <p:nvGrpSpPr>
        <p:cNvPr id="1" name=""/>
        <p:cNvGrpSpPr/>
        <p:nvPr/>
      </p:nvGrpSpPr>
      <p:grpSpPr>
        <a:xfrm>
          <a:off x="0" y="0"/>
          <a:ext cx="0" cy="0"/>
          <a:chOff x="0" y="0"/>
          <a:chExt cx="0" cy="0"/>
        </a:xfrm>
      </p:grpSpPr>
      <p:sp>
        <p:nvSpPr>
          <p:cNvPr id="158722" name="Rectangle 2"/>
          <p:cNvSpPr>
            <a:spLocks noGrp="1" noChangeArrowheads="1"/>
          </p:cNvSpPr>
          <p:nvPr>
            <p:ph type="ctrTitle"/>
          </p:nvPr>
        </p:nvSpPr>
        <p:spPr>
          <a:xfrm>
            <a:off x="431800" y="1968500"/>
            <a:ext cx="8172450" cy="1676400"/>
          </a:xfrm>
        </p:spPr>
        <p:txBody>
          <a:bodyPr/>
          <a:lstStyle/>
          <a:p>
            <a:pPr algn="r" eaLnBrk="1" hangingPunct="1">
              <a:defRPr/>
            </a:pPr>
            <a:r>
              <a:rPr lang="zh-CN" altLang="en-US" sz="8000" b="0" smtClean="0">
                <a:effectLst>
                  <a:outerShdw blurRad="38100" dist="38100" dir="2700000" algn="tl">
                    <a:srgbClr val="000000"/>
                  </a:outerShdw>
                </a:effectLst>
                <a:latin typeface="华文新魏" pitchFamily="2" charset="-122"/>
                <a:ea typeface="华文新魏" pitchFamily="2" charset="-122"/>
              </a:rPr>
              <a:t>人工智能</a:t>
            </a:r>
          </a:p>
        </p:txBody>
      </p:sp>
      <p:sp>
        <p:nvSpPr>
          <p:cNvPr id="158723" name="Rectangle 3"/>
          <p:cNvSpPr>
            <a:spLocks noGrp="1" noChangeArrowheads="1"/>
          </p:cNvSpPr>
          <p:nvPr>
            <p:ph type="subTitle" idx="1"/>
          </p:nvPr>
        </p:nvSpPr>
        <p:spPr>
          <a:xfrm>
            <a:off x="5364089" y="3933825"/>
            <a:ext cx="3240162" cy="990600"/>
          </a:xfrm>
        </p:spPr>
        <p:txBody>
          <a:bodyPr/>
          <a:lstStyle/>
          <a:p>
            <a:pPr algn="r" eaLnBrk="1" hangingPunct="1">
              <a:defRPr/>
            </a:pPr>
            <a:r>
              <a:rPr lang="zh-CN" altLang="en-US" sz="4400" dirty="0">
                <a:effectLst>
                  <a:outerShdw blurRad="38100" dist="38100" dir="2700000" algn="tl">
                    <a:srgbClr val="000000"/>
                  </a:outerShdw>
                </a:effectLst>
                <a:ea typeface="隶书" pitchFamily="49" charset="-122"/>
              </a:rPr>
              <a:t>刘海波 沈晶</a:t>
            </a:r>
          </a:p>
        </p:txBody>
      </p:sp>
      <p:sp>
        <p:nvSpPr>
          <p:cNvPr id="2052" name="Rectangle 4"/>
          <p:cNvSpPr>
            <a:spLocks noChangeArrowheads="1"/>
          </p:cNvSpPr>
          <p:nvPr/>
        </p:nvSpPr>
        <p:spPr bwMode="auto">
          <a:xfrm>
            <a:off x="1330325" y="3676650"/>
            <a:ext cx="7273925" cy="39688"/>
          </a:xfrm>
          <a:prstGeom prst="rect">
            <a:avLst/>
          </a:prstGeom>
          <a:gradFill rotWithShape="0">
            <a:gsLst>
              <a:gs pos="0">
                <a:schemeClr val="bg1"/>
              </a:gs>
              <a:gs pos="100000">
                <a:srgbClr val="FF990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anose="05000000000000000000" pitchFamily="2" charset="2"/>
              <a:buChar char="F"/>
              <a:defRPr kumimoji="1" sz="3200" b="1">
                <a:solidFill>
                  <a:schemeClr val="accent2"/>
                </a:solidFill>
                <a:latin typeface="Times New Roman" panose="02020603050405020304" pitchFamily="18" charset="0"/>
                <a:ea typeface="幼圆" panose="02010509060101010101" pitchFamily="49" charset="-122"/>
              </a:defRPr>
            </a:lvl1pPr>
            <a:lvl2pPr marL="742950" indent="-285750">
              <a:spcBef>
                <a:spcPct val="20000"/>
              </a:spcBef>
              <a:buChar char="–"/>
              <a:defRPr kumimoji="1" sz="2800" b="1">
                <a:solidFill>
                  <a:schemeClr val="accent2"/>
                </a:solidFill>
                <a:latin typeface="Times New Roman" panose="02020603050405020304" pitchFamily="18" charset="0"/>
                <a:ea typeface="幼圆" panose="02010509060101010101" pitchFamily="49" charset="-122"/>
              </a:defRPr>
            </a:lvl2pPr>
            <a:lvl3pPr marL="1143000" indent="-228600">
              <a:spcBef>
                <a:spcPct val="20000"/>
              </a:spcBef>
              <a:buChar char="•"/>
              <a:defRPr kumimoji="1" sz="2400" b="1">
                <a:solidFill>
                  <a:schemeClr val="accent2"/>
                </a:solidFill>
                <a:latin typeface="Times New Roman" panose="02020603050405020304" pitchFamily="18" charset="0"/>
                <a:ea typeface="幼圆" panose="02010509060101010101" pitchFamily="49" charset="-122"/>
              </a:defRPr>
            </a:lvl3pPr>
            <a:lvl4pPr marL="1600200" indent="-228600">
              <a:spcBef>
                <a:spcPct val="20000"/>
              </a:spcBef>
              <a:buChar char="–"/>
              <a:defRPr kumimoji="1" sz="2000" b="1">
                <a:solidFill>
                  <a:schemeClr val="accent2"/>
                </a:solidFill>
                <a:latin typeface="Times New Roman" panose="02020603050405020304" pitchFamily="18" charset="0"/>
                <a:ea typeface="幼圆" panose="02010509060101010101" pitchFamily="49" charset="-122"/>
              </a:defRPr>
            </a:lvl4pPr>
            <a:lvl5pPr marL="2057400" indent="-228600">
              <a:spcBef>
                <a:spcPct val="20000"/>
              </a:spcBef>
              <a:buChar char="»"/>
              <a:defRPr kumimoji="1" sz="2000" b="1">
                <a:solidFill>
                  <a:schemeClr val="accent2"/>
                </a:solidFill>
                <a:latin typeface="Times New Roman" panose="02020603050405020304" pitchFamily="18" charset="0"/>
                <a:ea typeface="幼圆" panose="02010509060101010101" pitchFamily="49" charset="-122"/>
              </a:defRPr>
            </a:lvl5pPr>
            <a:lvl6pPr marL="2514600" indent="-228600" eaLnBrk="0" fontAlgn="base" hangingPunct="0">
              <a:spcBef>
                <a:spcPct val="20000"/>
              </a:spcBef>
              <a:spcAft>
                <a:spcPct val="0"/>
              </a:spcAft>
              <a:buChar char="»"/>
              <a:defRPr kumimoji="1" sz="2000" b="1">
                <a:solidFill>
                  <a:schemeClr val="accent2"/>
                </a:solidFill>
                <a:latin typeface="Times New Roman" panose="02020603050405020304" pitchFamily="18" charset="0"/>
                <a:ea typeface="幼圆" panose="02010509060101010101" pitchFamily="49" charset="-122"/>
              </a:defRPr>
            </a:lvl6pPr>
            <a:lvl7pPr marL="2971800" indent="-228600" eaLnBrk="0" fontAlgn="base" hangingPunct="0">
              <a:spcBef>
                <a:spcPct val="20000"/>
              </a:spcBef>
              <a:spcAft>
                <a:spcPct val="0"/>
              </a:spcAft>
              <a:buChar char="»"/>
              <a:defRPr kumimoji="1" sz="2000" b="1">
                <a:solidFill>
                  <a:schemeClr val="accent2"/>
                </a:solidFill>
                <a:latin typeface="Times New Roman" panose="02020603050405020304" pitchFamily="18" charset="0"/>
                <a:ea typeface="幼圆" panose="02010509060101010101" pitchFamily="49" charset="-122"/>
              </a:defRPr>
            </a:lvl7pPr>
            <a:lvl8pPr marL="3429000" indent="-228600" eaLnBrk="0" fontAlgn="base" hangingPunct="0">
              <a:spcBef>
                <a:spcPct val="20000"/>
              </a:spcBef>
              <a:spcAft>
                <a:spcPct val="0"/>
              </a:spcAft>
              <a:buChar char="»"/>
              <a:defRPr kumimoji="1" sz="2000" b="1">
                <a:solidFill>
                  <a:schemeClr val="accent2"/>
                </a:solidFill>
                <a:latin typeface="Times New Roman" panose="02020603050405020304" pitchFamily="18" charset="0"/>
                <a:ea typeface="幼圆" panose="02010509060101010101" pitchFamily="49" charset="-122"/>
              </a:defRPr>
            </a:lvl8pPr>
            <a:lvl9pPr marL="3886200" indent="-228600" eaLnBrk="0" fontAlgn="base" hangingPunct="0">
              <a:spcBef>
                <a:spcPct val="20000"/>
              </a:spcBef>
              <a:spcAft>
                <a:spcPct val="0"/>
              </a:spcAft>
              <a:buChar char="»"/>
              <a:defRPr kumimoji="1" sz="2000" b="1">
                <a:solidFill>
                  <a:schemeClr val="accent2"/>
                </a:solidFill>
                <a:latin typeface="Times New Roman" panose="02020603050405020304" pitchFamily="18" charset="0"/>
                <a:ea typeface="幼圆" panose="02010509060101010101" pitchFamily="49" charset="-122"/>
              </a:defRPr>
            </a:lvl9pPr>
          </a:lstStyle>
          <a:p>
            <a:pPr eaLnBrk="1" hangingPunct="1">
              <a:spcBef>
                <a:spcPct val="0"/>
              </a:spcBef>
              <a:buFontTx/>
              <a:buNone/>
            </a:pPr>
            <a:endParaRPr lang="zh-CN" altLang="en-US" sz="2400" b="0">
              <a:solidFill>
                <a:schemeClr val="tx1"/>
              </a:solidFill>
              <a:ea typeface="宋体" panose="02010600030101010101" pitchFamily="2" charset="-122"/>
            </a:endParaRPr>
          </a:p>
        </p:txBody>
      </p:sp>
      <p:pic>
        <p:nvPicPr>
          <p:cNvPr id="2053" name="Picture 5" descr="aimovie-logo"/>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3860800"/>
            <a:ext cx="3590925" cy="285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054" name="Group 6"/>
          <p:cNvGrpSpPr>
            <a:grpSpLocks/>
          </p:cNvGrpSpPr>
          <p:nvPr/>
        </p:nvGrpSpPr>
        <p:grpSpPr bwMode="auto">
          <a:xfrm>
            <a:off x="6443663" y="260350"/>
            <a:ext cx="2490787" cy="579438"/>
            <a:chOff x="3833" y="346"/>
            <a:chExt cx="1569" cy="365"/>
          </a:xfrm>
        </p:grpSpPr>
        <p:pic>
          <p:nvPicPr>
            <p:cNvPr id="2055" name="Picture 7" descr="学校标志（彩色）"/>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33" y="346"/>
              <a:ext cx="398" cy="246"/>
            </a:xfrm>
            <a:prstGeom prst="rect">
              <a:avLst/>
            </a:prstGeom>
            <a:noFill/>
            <a:ln>
              <a:noFill/>
            </a:ln>
            <a:effectLst>
              <a:outerShdw dist="35921" dir="2700000" algn="ctr" rotWithShape="0">
                <a:srgbClr val="F8FC46"/>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6" name="Picture 8" descr="maoti"/>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231" y="346"/>
              <a:ext cx="1079" cy="223"/>
            </a:xfrm>
            <a:prstGeom prst="rect">
              <a:avLst/>
            </a:prstGeom>
            <a:noFill/>
            <a:ln>
              <a:noFill/>
            </a:ln>
            <a:effectLst>
              <a:outerShdw dist="35921" dir="2700000" algn="ctr" rotWithShape="0">
                <a:srgbClr val="F8FC46"/>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58729" name="Text Box 9"/>
            <p:cNvSpPr txBox="1">
              <a:spLocks noChangeArrowheads="1"/>
            </p:cNvSpPr>
            <p:nvPr/>
          </p:nvSpPr>
          <p:spPr bwMode="auto">
            <a:xfrm>
              <a:off x="4010" y="538"/>
              <a:ext cx="1392"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50000"/>
                </a:spcBef>
                <a:defRPr/>
              </a:pPr>
              <a:r>
                <a:rPr lang="en-US" altLang="zh-CN" sz="1200" b="1" i="1">
                  <a:solidFill>
                    <a:srgbClr val="6600FF"/>
                  </a:solidFill>
                  <a:effectLst>
                    <a:outerShdw blurRad="38100" dist="38100" dir="2700000" algn="tl">
                      <a:srgbClr val="000000"/>
                    </a:outerShdw>
                  </a:effectLst>
                </a:rPr>
                <a:t>Harbin Engineering University</a:t>
              </a:r>
            </a:p>
          </p:txBody>
        </p:sp>
      </p:gr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2"/>
          <p:cNvSpPr>
            <a:spLocks noGrp="1" noChangeArrowheads="1"/>
          </p:cNvSpPr>
          <p:nvPr>
            <p:ph type="title"/>
          </p:nvPr>
        </p:nvSpPr>
        <p:spPr/>
        <p:txBody>
          <a:bodyPr/>
          <a:lstStyle/>
          <a:p>
            <a:pPr eaLnBrk="1" hangingPunct="1">
              <a:defRPr/>
            </a:pPr>
            <a:r>
              <a:rPr lang="en-US" altLang="zh-CN" smtClean="0"/>
              <a:t>Knowledge</a:t>
            </a:r>
          </a:p>
        </p:txBody>
      </p:sp>
      <p:sp>
        <p:nvSpPr>
          <p:cNvPr id="131075" name="Rectangle 3"/>
          <p:cNvSpPr>
            <a:spLocks noGrp="1" noChangeArrowheads="1"/>
          </p:cNvSpPr>
          <p:nvPr>
            <p:ph type="body" idx="1"/>
          </p:nvPr>
        </p:nvSpPr>
        <p:spPr/>
        <p:txBody>
          <a:bodyPr/>
          <a:lstStyle/>
          <a:p>
            <a:pPr eaLnBrk="1" hangingPunct="1">
              <a:defRPr/>
            </a:pPr>
            <a:r>
              <a:rPr lang="zh-CN" altLang="en-US" smtClean="0"/>
              <a:t>知识的分类</a:t>
            </a:r>
          </a:p>
          <a:p>
            <a:pPr lvl="1" eaLnBrk="1" hangingPunct="1">
              <a:defRPr/>
            </a:pPr>
            <a:endParaRPr lang="zh-CN" altLang="en-US" smtClean="0"/>
          </a:p>
          <a:p>
            <a:pPr lvl="1" eaLnBrk="1" hangingPunct="1">
              <a:defRPr/>
            </a:pPr>
            <a:r>
              <a:rPr lang="zh-CN" altLang="en-US" smtClean="0"/>
              <a:t>按知识的作用范围划分为</a:t>
            </a:r>
            <a:r>
              <a:rPr lang="zh-CN" altLang="en-US" smtClean="0">
                <a:solidFill>
                  <a:srgbClr val="FF0000"/>
                </a:solidFill>
              </a:rPr>
              <a:t>常识性知识</a:t>
            </a:r>
            <a:r>
              <a:rPr lang="zh-CN" altLang="en-US" smtClean="0"/>
              <a:t>和</a:t>
            </a:r>
            <a:r>
              <a:rPr lang="zh-CN" altLang="en-US" smtClean="0">
                <a:solidFill>
                  <a:srgbClr val="FF0000"/>
                </a:solidFill>
              </a:rPr>
              <a:t>领域性知识</a:t>
            </a:r>
          </a:p>
          <a:p>
            <a:pPr lvl="1" eaLnBrk="1" hangingPunct="1">
              <a:defRPr/>
            </a:pPr>
            <a:endParaRPr lang="zh-CN" altLang="en-US" smtClean="0"/>
          </a:p>
          <a:p>
            <a:pPr lvl="1" eaLnBrk="1" hangingPunct="1">
              <a:defRPr/>
            </a:pPr>
            <a:r>
              <a:rPr lang="zh-CN" altLang="en-US" smtClean="0"/>
              <a:t>按知识的作用及表示划分为</a:t>
            </a:r>
            <a:r>
              <a:rPr lang="zh-CN" altLang="en-US" smtClean="0">
                <a:solidFill>
                  <a:srgbClr val="FF0000"/>
                </a:solidFill>
              </a:rPr>
              <a:t>事实性知识</a:t>
            </a:r>
            <a:r>
              <a:rPr lang="zh-CN" altLang="en-US" smtClean="0"/>
              <a:t>、</a:t>
            </a:r>
            <a:r>
              <a:rPr lang="zh-CN" altLang="en-US" smtClean="0">
                <a:solidFill>
                  <a:srgbClr val="FF0000"/>
                </a:solidFill>
              </a:rPr>
              <a:t>过程性知识</a:t>
            </a:r>
            <a:r>
              <a:rPr lang="zh-CN" altLang="en-US" smtClean="0"/>
              <a:t>和</a:t>
            </a:r>
            <a:r>
              <a:rPr lang="zh-CN" altLang="en-US" smtClean="0">
                <a:solidFill>
                  <a:srgbClr val="FF0000"/>
                </a:solidFill>
              </a:rPr>
              <a:t>控制性知识</a:t>
            </a:r>
            <a:r>
              <a:rPr lang="zh-CN" altLang="en-US" smtClean="0"/>
              <a:t> </a:t>
            </a:r>
          </a:p>
          <a:p>
            <a:pPr lvl="1" eaLnBrk="1" hangingPunct="1">
              <a:defRPr/>
            </a:pPr>
            <a:endParaRPr lang="en-US" altLang="zh-CN" smtClean="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2"/>
          <p:cNvSpPr>
            <a:spLocks noGrp="1" noChangeArrowheads="1"/>
          </p:cNvSpPr>
          <p:nvPr>
            <p:ph type="title"/>
          </p:nvPr>
        </p:nvSpPr>
        <p:spPr/>
        <p:txBody>
          <a:bodyPr/>
          <a:lstStyle/>
          <a:p>
            <a:pPr eaLnBrk="1" hangingPunct="1">
              <a:defRPr/>
            </a:pPr>
            <a:r>
              <a:rPr lang="en-US" altLang="zh-CN" smtClean="0"/>
              <a:t>Knowledge</a:t>
            </a:r>
          </a:p>
        </p:txBody>
      </p:sp>
      <p:sp>
        <p:nvSpPr>
          <p:cNvPr id="132099" name="Rectangle 3"/>
          <p:cNvSpPr>
            <a:spLocks noGrp="1" noChangeArrowheads="1"/>
          </p:cNvSpPr>
          <p:nvPr>
            <p:ph type="body" idx="1"/>
          </p:nvPr>
        </p:nvSpPr>
        <p:spPr>
          <a:xfrm>
            <a:off x="304800" y="1066800"/>
            <a:ext cx="8839200" cy="5562600"/>
          </a:xfrm>
        </p:spPr>
        <p:txBody>
          <a:bodyPr/>
          <a:lstStyle/>
          <a:p>
            <a:pPr eaLnBrk="1" hangingPunct="1">
              <a:defRPr/>
            </a:pPr>
            <a:r>
              <a:rPr lang="zh-CN" altLang="en-US" smtClean="0"/>
              <a:t>知识的分类</a:t>
            </a:r>
          </a:p>
          <a:p>
            <a:pPr lvl="1" eaLnBrk="1" hangingPunct="1">
              <a:defRPr/>
            </a:pPr>
            <a:r>
              <a:rPr lang="zh-CN" altLang="en-US" smtClean="0"/>
              <a:t>例：从哈尔滨到北京是乘飞机还是坐火车的问题</a:t>
            </a:r>
          </a:p>
          <a:p>
            <a:pPr lvl="1" eaLnBrk="1" hangingPunct="1">
              <a:defRPr/>
            </a:pPr>
            <a:endParaRPr lang="zh-CN" altLang="en-US" smtClean="0"/>
          </a:p>
          <a:p>
            <a:pPr lvl="2" eaLnBrk="1" hangingPunct="1">
              <a:defRPr/>
            </a:pPr>
            <a:r>
              <a:rPr lang="zh-CN" altLang="en-US" smtClean="0"/>
              <a:t>事实性知识：哈尔滨、北京、飞机、火车、时间、费用</a:t>
            </a:r>
          </a:p>
          <a:p>
            <a:pPr lvl="2" eaLnBrk="1" hangingPunct="1">
              <a:defRPr/>
            </a:pPr>
            <a:r>
              <a:rPr lang="zh-CN" altLang="en-US" smtClean="0"/>
              <a:t>过程性知识：乘飞机、坐火车</a:t>
            </a:r>
          </a:p>
          <a:p>
            <a:pPr lvl="2" eaLnBrk="1" hangingPunct="1">
              <a:defRPr/>
            </a:pPr>
            <a:r>
              <a:rPr lang="zh-CN" altLang="en-US" smtClean="0"/>
              <a:t>控制性知识：乘飞机较快、较贵。坐火车较慢、较便宜。</a:t>
            </a:r>
          </a:p>
        </p:txBody>
      </p:sp>
      <p:pic>
        <p:nvPicPr>
          <p:cNvPr id="12292" name="Picture 4" descr="BD05680_"/>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38800" y="4081463"/>
            <a:ext cx="3505200" cy="2776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2"/>
          <p:cNvSpPr>
            <a:spLocks noGrp="1" noChangeArrowheads="1"/>
          </p:cNvSpPr>
          <p:nvPr>
            <p:ph type="title"/>
          </p:nvPr>
        </p:nvSpPr>
        <p:spPr/>
        <p:txBody>
          <a:bodyPr/>
          <a:lstStyle/>
          <a:p>
            <a:pPr eaLnBrk="1" hangingPunct="1">
              <a:defRPr/>
            </a:pPr>
            <a:r>
              <a:rPr lang="en-US" altLang="zh-CN" smtClean="0"/>
              <a:t>Knowledge</a:t>
            </a:r>
          </a:p>
        </p:txBody>
      </p:sp>
      <p:sp>
        <p:nvSpPr>
          <p:cNvPr id="134147" name="Rectangle 3"/>
          <p:cNvSpPr>
            <a:spLocks noGrp="1" noChangeArrowheads="1"/>
          </p:cNvSpPr>
          <p:nvPr>
            <p:ph type="body" idx="1"/>
          </p:nvPr>
        </p:nvSpPr>
        <p:spPr/>
        <p:txBody>
          <a:bodyPr/>
          <a:lstStyle/>
          <a:p>
            <a:pPr eaLnBrk="1" hangingPunct="1">
              <a:defRPr/>
            </a:pPr>
            <a:r>
              <a:rPr lang="zh-CN" altLang="en-US" smtClean="0"/>
              <a:t>知识的分类</a:t>
            </a:r>
          </a:p>
          <a:p>
            <a:pPr lvl="1" eaLnBrk="1" hangingPunct="1">
              <a:defRPr/>
            </a:pPr>
            <a:endParaRPr lang="zh-CN" altLang="en-US" smtClean="0"/>
          </a:p>
          <a:p>
            <a:pPr lvl="1" eaLnBrk="1" hangingPunct="1">
              <a:defRPr/>
            </a:pPr>
            <a:r>
              <a:rPr lang="zh-CN" altLang="en-US" smtClean="0"/>
              <a:t>按知识的确定性划分为</a:t>
            </a:r>
            <a:r>
              <a:rPr lang="zh-CN" altLang="en-US" smtClean="0">
                <a:solidFill>
                  <a:srgbClr val="FF0000"/>
                </a:solidFill>
              </a:rPr>
              <a:t>确定性知识</a:t>
            </a:r>
            <a:r>
              <a:rPr lang="zh-CN" altLang="en-US" smtClean="0"/>
              <a:t>和</a:t>
            </a:r>
            <a:r>
              <a:rPr lang="zh-CN" altLang="en-US" smtClean="0">
                <a:solidFill>
                  <a:srgbClr val="FF0000"/>
                </a:solidFill>
              </a:rPr>
              <a:t>不确定性知识</a:t>
            </a:r>
            <a:r>
              <a:rPr lang="zh-CN" altLang="en-US" smtClean="0"/>
              <a:t> </a:t>
            </a:r>
          </a:p>
          <a:p>
            <a:pPr lvl="1" eaLnBrk="1" hangingPunct="1">
              <a:defRPr/>
            </a:pPr>
            <a:endParaRPr lang="zh-CN" altLang="en-US" smtClean="0"/>
          </a:p>
          <a:p>
            <a:pPr lvl="1" eaLnBrk="1" hangingPunct="1">
              <a:defRPr/>
            </a:pPr>
            <a:r>
              <a:rPr lang="zh-CN" altLang="en-US" smtClean="0"/>
              <a:t>按知识的结构及表现形式划分为</a:t>
            </a:r>
            <a:r>
              <a:rPr lang="zh-CN" altLang="en-US" smtClean="0">
                <a:solidFill>
                  <a:srgbClr val="FF0000"/>
                </a:solidFill>
              </a:rPr>
              <a:t>逻辑性知识</a:t>
            </a:r>
            <a:r>
              <a:rPr lang="zh-CN" altLang="en-US" smtClean="0"/>
              <a:t>和</a:t>
            </a:r>
            <a:r>
              <a:rPr lang="zh-CN" altLang="en-US" smtClean="0">
                <a:solidFill>
                  <a:srgbClr val="FF0000"/>
                </a:solidFill>
              </a:rPr>
              <a:t>形象性知识</a:t>
            </a:r>
          </a:p>
        </p:txBody>
      </p:sp>
      <p:pic>
        <p:nvPicPr>
          <p:cNvPr id="13316" name="Picture 5" descr="arrows-made-of-circles-in-motion-vector-style"/>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940425" y="4005263"/>
            <a:ext cx="2628900" cy="262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2"/>
          <p:cNvSpPr>
            <a:spLocks noGrp="1" noChangeArrowheads="1"/>
          </p:cNvSpPr>
          <p:nvPr>
            <p:ph type="title"/>
          </p:nvPr>
        </p:nvSpPr>
        <p:spPr/>
        <p:txBody>
          <a:bodyPr/>
          <a:lstStyle/>
          <a:p>
            <a:pPr eaLnBrk="1" hangingPunct="1">
              <a:defRPr/>
            </a:pPr>
            <a:r>
              <a:rPr lang="en-US" altLang="zh-CN" smtClean="0"/>
              <a:t>Knowledge</a:t>
            </a:r>
          </a:p>
        </p:txBody>
      </p:sp>
      <p:sp>
        <p:nvSpPr>
          <p:cNvPr id="133123" name="Rectangle 3"/>
          <p:cNvSpPr>
            <a:spLocks noGrp="1" noChangeArrowheads="1"/>
          </p:cNvSpPr>
          <p:nvPr>
            <p:ph type="body" idx="1"/>
          </p:nvPr>
        </p:nvSpPr>
        <p:spPr>
          <a:xfrm>
            <a:off x="304800" y="1066800"/>
            <a:ext cx="8839200" cy="5562600"/>
          </a:xfrm>
        </p:spPr>
        <p:txBody>
          <a:bodyPr/>
          <a:lstStyle/>
          <a:p>
            <a:pPr eaLnBrk="1" hangingPunct="1">
              <a:defRPr/>
            </a:pPr>
            <a:r>
              <a:rPr lang="zh-CN" altLang="en-US" smtClean="0"/>
              <a:t>知识的分类</a:t>
            </a:r>
          </a:p>
          <a:p>
            <a:pPr lvl="1" eaLnBrk="1" hangingPunct="1">
              <a:defRPr/>
            </a:pPr>
            <a:endParaRPr lang="en-US" altLang="zh-CN" smtClean="0"/>
          </a:p>
        </p:txBody>
      </p:sp>
      <p:pic>
        <p:nvPicPr>
          <p:cNvPr id="133124" name="Picture 4" descr="迎客松"/>
          <p:cNvPicPr>
            <a:picLocks noChangeAspect="1" noChangeArrowheads="1"/>
          </p:cNvPicPr>
          <p:nvPr/>
        </p:nvPicPr>
        <p:blipFill>
          <a:blip r:embed="rId2">
            <a:extLst>
              <a:ext uri="{28A0092B-C50C-407E-A947-70E740481C1C}">
                <a14:useLocalDpi xmlns:a14="http://schemas.microsoft.com/office/drawing/2010/main" val="0"/>
              </a:ext>
            </a:extLst>
          </a:blip>
          <a:srcRect b="5786"/>
          <a:stretch>
            <a:fillRect/>
          </a:stretch>
        </p:blipFill>
        <p:spPr bwMode="auto">
          <a:xfrm>
            <a:off x="1719018" y="1700808"/>
            <a:ext cx="6442670" cy="4475508"/>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a:extLst/>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2"/>
          <p:cNvSpPr>
            <a:spLocks noGrp="1" noChangeArrowheads="1"/>
          </p:cNvSpPr>
          <p:nvPr>
            <p:ph type="title"/>
          </p:nvPr>
        </p:nvSpPr>
        <p:spPr/>
        <p:txBody>
          <a:bodyPr/>
          <a:lstStyle/>
          <a:p>
            <a:pPr eaLnBrk="1" hangingPunct="1">
              <a:defRPr/>
            </a:pPr>
            <a:r>
              <a:rPr lang="en-US" altLang="zh-CN" smtClean="0"/>
              <a:t>Knowledge Representation</a:t>
            </a:r>
          </a:p>
        </p:txBody>
      </p:sp>
      <p:sp>
        <p:nvSpPr>
          <p:cNvPr id="136195" name="Rectangle 3"/>
          <p:cNvSpPr>
            <a:spLocks noGrp="1" noChangeArrowheads="1"/>
          </p:cNvSpPr>
          <p:nvPr>
            <p:ph type="body" idx="1"/>
          </p:nvPr>
        </p:nvSpPr>
        <p:spPr>
          <a:xfrm>
            <a:off x="304800" y="1066800"/>
            <a:ext cx="8610600" cy="5562600"/>
          </a:xfrm>
        </p:spPr>
        <p:txBody>
          <a:bodyPr/>
          <a:lstStyle/>
          <a:p>
            <a:pPr eaLnBrk="1" hangingPunct="1">
              <a:defRPr/>
            </a:pPr>
            <a:r>
              <a:rPr lang="zh-CN" altLang="en-US" smtClean="0">
                <a:solidFill>
                  <a:srgbClr val="FF0000"/>
                </a:solidFill>
              </a:rPr>
              <a:t>表示</a:t>
            </a:r>
            <a:r>
              <a:rPr lang="zh-CN" altLang="en-US" smtClean="0"/>
              <a:t>是现实事物的一种替代物，如地图。</a:t>
            </a:r>
          </a:p>
        </p:txBody>
      </p:sp>
      <p:pic>
        <p:nvPicPr>
          <p:cNvPr id="15364" name="Picture 4" descr="map-heilongjia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1752600"/>
            <a:ext cx="5029200" cy="502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2"/>
          <p:cNvSpPr>
            <a:spLocks noGrp="1" noChangeArrowheads="1"/>
          </p:cNvSpPr>
          <p:nvPr>
            <p:ph type="title"/>
          </p:nvPr>
        </p:nvSpPr>
        <p:spPr/>
        <p:txBody>
          <a:bodyPr/>
          <a:lstStyle/>
          <a:p>
            <a:pPr eaLnBrk="1" hangingPunct="1">
              <a:defRPr/>
            </a:pPr>
            <a:r>
              <a:rPr lang="en-US" altLang="zh-CN" smtClean="0"/>
              <a:t>Knowledge Representation</a:t>
            </a:r>
          </a:p>
        </p:txBody>
      </p:sp>
      <p:sp>
        <p:nvSpPr>
          <p:cNvPr id="137219" name="Rectangle 3"/>
          <p:cNvSpPr>
            <a:spLocks noGrp="1" noChangeArrowheads="1"/>
          </p:cNvSpPr>
          <p:nvPr>
            <p:ph type="body" idx="1"/>
          </p:nvPr>
        </p:nvSpPr>
        <p:spPr>
          <a:xfrm>
            <a:off x="304800" y="1066800"/>
            <a:ext cx="8610600" cy="5562600"/>
          </a:xfrm>
        </p:spPr>
        <p:txBody>
          <a:bodyPr/>
          <a:lstStyle/>
          <a:p>
            <a:pPr eaLnBrk="1" hangingPunct="1">
              <a:defRPr/>
            </a:pPr>
            <a:r>
              <a:rPr lang="zh-CN" altLang="en-US" smtClean="0">
                <a:solidFill>
                  <a:srgbClr val="FF0000"/>
                </a:solidFill>
              </a:rPr>
              <a:t>知识表示</a:t>
            </a:r>
            <a:r>
              <a:rPr lang="zh-CN" altLang="en-US" smtClean="0"/>
              <a:t>就是将人类知识形式化或者模型化。实际上就是一种计算机可以接受的用于描述知识的数据结构及其处理机制。</a:t>
            </a:r>
          </a:p>
          <a:p>
            <a:pPr eaLnBrk="1" hangingPunct="1">
              <a:defRPr/>
            </a:pPr>
            <a:endParaRPr lang="zh-CN" altLang="en-US" smtClean="0"/>
          </a:p>
          <a:p>
            <a:pPr algn="ctr" eaLnBrk="1" hangingPunct="1">
              <a:buFont typeface="Wingdings" panose="05000000000000000000" pitchFamily="2" charset="2"/>
              <a:buNone/>
              <a:defRPr/>
            </a:pPr>
            <a:r>
              <a:rPr lang="zh-CN" altLang="en-US" smtClean="0"/>
              <a:t>知识表示</a:t>
            </a:r>
            <a:r>
              <a:rPr lang="en-US" altLang="zh-CN" smtClean="0"/>
              <a:t>=</a:t>
            </a:r>
            <a:r>
              <a:rPr lang="zh-CN" altLang="en-US" smtClean="0"/>
              <a:t>数据结构</a:t>
            </a:r>
            <a:r>
              <a:rPr lang="en-US" altLang="zh-CN" smtClean="0"/>
              <a:t>+</a:t>
            </a:r>
            <a:r>
              <a:rPr lang="zh-CN" altLang="en-US" smtClean="0"/>
              <a:t>处理机制 </a:t>
            </a:r>
            <a:endParaRPr lang="zh-CN" altLang="en-US" sz="3600" smtClean="0"/>
          </a:p>
        </p:txBody>
      </p:sp>
      <p:pic>
        <p:nvPicPr>
          <p:cNvPr id="16388" name="Picture 5" descr="Variable%20Speed(2)"/>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4643438" y="4365625"/>
            <a:ext cx="2628900" cy="196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2"/>
          <p:cNvSpPr>
            <a:spLocks noGrp="1" noChangeArrowheads="1"/>
          </p:cNvSpPr>
          <p:nvPr>
            <p:ph type="title"/>
          </p:nvPr>
        </p:nvSpPr>
        <p:spPr/>
        <p:txBody>
          <a:bodyPr/>
          <a:lstStyle/>
          <a:p>
            <a:pPr eaLnBrk="1" hangingPunct="1">
              <a:defRPr/>
            </a:pPr>
            <a:r>
              <a:rPr lang="en-US" altLang="zh-CN" smtClean="0"/>
              <a:t>Knowledge Representation</a:t>
            </a:r>
          </a:p>
        </p:txBody>
      </p:sp>
      <p:sp>
        <p:nvSpPr>
          <p:cNvPr id="138243" name="Rectangle 3"/>
          <p:cNvSpPr>
            <a:spLocks noGrp="1" noChangeArrowheads="1"/>
          </p:cNvSpPr>
          <p:nvPr>
            <p:ph type="body" idx="1"/>
          </p:nvPr>
        </p:nvSpPr>
        <p:spPr>
          <a:xfrm>
            <a:off x="304800" y="1066800"/>
            <a:ext cx="8610600" cy="5562600"/>
          </a:xfrm>
        </p:spPr>
        <p:txBody>
          <a:bodyPr/>
          <a:lstStyle/>
          <a:p>
            <a:pPr eaLnBrk="1" hangingPunct="1">
              <a:defRPr/>
            </a:pPr>
            <a:r>
              <a:rPr lang="zh-CN" altLang="en-US" smtClean="0"/>
              <a:t>知识表示的要求</a:t>
            </a:r>
          </a:p>
          <a:p>
            <a:pPr lvl="1" eaLnBrk="1" hangingPunct="1">
              <a:defRPr/>
            </a:pPr>
            <a:endParaRPr lang="zh-CN" altLang="en-US" smtClean="0"/>
          </a:p>
          <a:p>
            <a:pPr lvl="1" eaLnBrk="1" hangingPunct="1">
              <a:defRPr/>
            </a:pPr>
            <a:r>
              <a:rPr lang="zh-CN" altLang="en-US" smtClean="0"/>
              <a:t>正确有效</a:t>
            </a:r>
          </a:p>
          <a:p>
            <a:pPr lvl="1" eaLnBrk="1" hangingPunct="1">
              <a:defRPr/>
            </a:pPr>
            <a:r>
              <a:rPr lang="zh-CN" altLang="en-US" smtClean="0"/>
              <a:t>便于知识的获取、组织与维护管理</a:t>
            </a:r>
          </a:p>
          <a:p>
            <a:pPr lvl="1" eaLnBrk="1" hangingPunct="1">
              <a:defRPr/>
            </a:pPr>
            <a:r>
              <a:rPr lang="zh-CN" altLang="en-US" smtClean="0"/>
              <a:t>便于知识的利用（如搜索、推理、计算）</a:t>
            </a:r>
          </a:p>
          <a:p>
            <a:pPr lvl="1" eaLnBrk="1" hangingPunct="1">
              <a:defRPr/>
            </a:pPr>
            <a:r>
              <a:rPr lang="zh-CN" altLang="en-US" smtClean="0"/>
              <a:t>便于知识的理解与机器实现</a:t>
            </a:r>
          </a:p>
        </p:txBody>
      </p:sp>
      <p:pic>
        <p:nvPicPr>
          <p:cNvPr id="138245" name="Picture 5" descr="human-computer-interac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24525" y="4437063"/>
            <a:ext cx="2628900" cy="203835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2"/>
          <p:cNvSpPr>
            <a:spLocks noGrp="1" noChangeArrowheads="1"/>
          </p:cNvSpPr>
          <p:nvPr>
            <p:ph type="title"/>
          </p:nvPr>
        </p:nvSpPr>
        <p:spPr/>
        <p:txBody>
          <a:bodyPr/>
          <a:lstStyle/>
          <a:p>
            <a:pPr eaLnBrk="1" hangingPunct="1">
              <a:defRPr/>
            </a:pPr>
            <a:r>
              <a:rPr lang="en-US" altLang="zh-CN" smtClean="0"/>
              <a:t>Knowledge Representation</a:t>
            </a:r>
          </a:p>
        </p:txBody>
      </p:sp>
      <p:sp>
        <p:nvSpPr>
          <p:cNvPr id="125955" name="Rectangle 3"/>
          <p:cNvSpPr>
            <a:spLocks noGrp="1" noChangeArrowheads="1"/>
          </p:cNvSpPr>
          <p:nvPr>
            <p:ph type="body" idx="1"/>
          </p:nvPr>
        </p:nvSpPr>
        <p:spPr>
          <a:xfrm>
            <a:off x="304800" y="1066800"/>
            <a:ext cx="8610600" cy="5562600"/>
          </a:xfrm>
        </p:spPr>
        <p:txBody>
          <a:bodyPr/>
          <a:lstStyle/>
          <a:p>
            <a:pPr eaLnBrk="1" hangingPunct="1">
              <a:defRPr/>
            </a:pPr>
            <a:r>
              <a:rPr lang="en-US" altLang="zh-CN" sz="2800" dirty="0" smtClean="0">
                <a:solidFill>
                  <a:srgbClr val="FF0000"/>
                </a:solidFill>
              </a:rPr>
              <a:t>State Space Representation</a:t>
            </a:r>
            <a:r>
              <a:rPr lang="zh-CN" altLang="en-US" sz="2800" dirty="0" smtClean="0">
                <a:solidFill>
                  <a:srgbClr val="FF0000"/>
                </a:solidFill>
              </a:rPr>
              <a:t>（状态空间法）</a:t>
            </a:r>
          </a:p>
          <a:p>
            <a:pPr eaLnBrk="1" hangingPunct="1">
              <a:defRPr/>
            </a:pPr>
            <a:r>
              <a:rPr lang="en-US" altLang="zh-CN" sz="2800" dirty="0" smtClean="0"/>
              <a:t>Problem Reduction Representation</a:t>
            </a:r>
            <a:r>
              <a:rPr lang="zh-CN" altLang="en-US" sz="2800" dirty="0" smtClean="0"/>
              <a:t>（问题归约法）</a:t>
            </a:r>
          </a:p>
          <a:p>
            <a:pPr eaLnBrk="1" hangingPunct="1">
              <a:defRPr/>
            </a:pPr>
            <a:r>
              <a:rPr lang="en-US" altLang="zh-CN" sz="2800" dirty="0" smtClean="0"/>
              <a:t>Predicate Logic Representation</a:t>
            </a:r>
            <a:r>
              <a:rPr lang="zh-CN" altLang="en-US" sz="2800" dirty="0" smtClean="0"/>
              <a:t>（谓词逻辑法）</a:t>
            </a:r>
          </a:p>
          <a:p>
            <a:pPr eaLnBrk="1" hangingPunct="1">
              <a:defRPr/>
            </a:pPr>
            <a:r>
              <a:rPr lang="en-US" altLang="zh-CN" sz="2800" dirty="0" smtClean="0"/>
              <a:t>Semantic Network Representations</a:t>
            </a:r>
            <a:r>
              <a:rPr lang="zh-CN" altLang="en-US" sz="2800" dirty="0" smtClean="0"/>
              <a:t>（语义网络法）</a:t>
            </a:r>
            <a:endParaRPr lang="en-US" altLang="zh-CN" sz="2800" dirty="0" smtClean="0"/>
          </a:p>
          <a:p>
            <a:pPr eaLnBrk="1" hangingPunct="1">
              <a:defRPr/>
            </a:pPr>
            <a:r>
              <a:rPr lang="en-US" altLang="zh-CN" sz="2800" dirty="0" smtClean="0"/>
              <a:t>Frame Representations</a:t>
            </a:r>
            <a:r>
              <a:rPr lang="zh-CN" altLang="en-US" sz="2800" dirty="0" smtClean="0"/>
              <a:t>（框架法）</a:t>
            </a:r>
          </a:p>
          <a:p>
            <a:pPr eaLnBrk="1" hangingPunct="1">
              <a:defRPr/>
            </a:pPr>
            <a:r>
              <a:rPr lang="en-US" altLang="zh-CN" sz="2800" dirty="0" smtClean="0"/>
              <a:t>Script Representations</a:t>
            </a:r>
            <a:r>
              <a:rPr lang="zh-CN" altLang="en-US" sz="2800" dirty="0" smtClean="0"/>
              <a:t>（脚本法）</a:t>
            </a:r>
          </a:p>
          <a:p>
            <a:pPr eaLnBrk="1" hangingPunct="1">
              <a:defRPr/>
            </a:pPr>
            <a:r>
              <a:rPr lang="en-US" altLang="zh-CN" sz="2800" dirty="0" smtClean="0"/>
              <a:t>Procedure Representations</a:t>
            </a:r>
            <a:r>
              <a:rPr lang="zh-CN" altLang="en-US" sz="2800" dirty="0" smtClean="0"/>
              <a:t>（过程法）</a:t>
            </a:r>
          </a:p>
          <a:p>
            <a:pPr eaLnBrk="1" hangingPunct="1">
              <a:defRPr/>
            </a:pPr>
            <a:r>
              <a:rPr lang="en-US" altLang="zh-CN" sz="2800" dirty="0" smtClean="0"/>
              <a:t>Petri Net Representations</a:t>
            </a:r>
            <a:r>
              <a:rPr lang="zh-CN" altLang="en-US" sz="2800" dirty="0" smtClean="0"/>
              <a:t>（</a:t>
            </a:r>
            <a:r>
              <a:rPr lang="en-US" altLang="zh-CN" sz="2800" dirty="0" smtClean="0"/>
              <a:t>Petri</a:t>
            </a:r>
            <a:r>
              <a:rPr lang="zh-CN" altLang="en-US" sz="2800" dirty="0" smtClean="0"/>
              <a:t>网法）</a:t>
            </a:r>
          </a:p>
          <a:p>
            <a:pPr eaLnBrk="1" hangingPunct="1">
              <a:defRPr/>
            </a:pPr>
            <a:r>
              <a:rPr lang="en-US" altLang="zh-CN" sz="2800" dirty="0" smtClean="0"/>
              <a:t>Object-Oriented Representations</a:t>
            </a:r>
            <a:r>
              <a:rPr lang="zh-CN" altLang="en-US" sz="2800" dirty="0" smtClean="0"/>
              <a:t>（面向对象法）</a:t>
            </a:r>
            <a:endParaRPr lang="en-US" altLang="zh-CN" sz="2800" dirty="0" smtClean="0"/>
          </a:p>
          <a:p>
            <a:pPr eaLnBrk="1" hangingPunct="1">
              <a:defRPr/>
            </a:pPr>
            <a:r>
              <a:rPr lang="en-US" altLang="zh-CN" sz="2800" dirty="0">
                <a:solidFill>
                  <a:srgbClr val="FF33CC"/>
                </a:solidFill>
              </a:rPr>
              <a:t>Knowledge Graph</a:t>
            </a:r>
            <a:r>
              <a:rPr lang="zh-CN" altLang="en-US" sz="2800" dirty="0">
                <a:solidFill>
                  <a:srgbClr val="FF33CC"/>
                </a:solidFill>
              </a:rPr>
              <a:t>（知识图谱法</a:t>
            </a:r>
            <a:r>
              <a:rPr lang="zh-CN" altLang="en-US" sz="2800" dirty="0" smtClean="0">
                <a:solidFill>
                  <a:srgbClr val="FF33CC"/>
                </a:solidFill>
              </a:rPr>
              <a:t>）</a:t>
            </a:r>
            <a:endParaRPr lang="zh-CN" altLang="en-US" sz="2800" dirty="0" smtClean="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2"/>
          <p:cNvSpPr>
            <a:spLocks noGrp="1" noChangeArrowheads="1"/>
          </p:cNvSpPr>
          <p:nvPr>
            <p:ph type="title"/>
          </p:nvPr>
        </p:nvSpPr>
        <p:spPr/>
        <p:txBody>
          <a:bodyPr/>
          <a:lstStyle/>
          <a:p>
            <a:pPr eaLnBrk="1" hangingPunct="1">
              <a:defRPr/>
            </a:pPr>
            <a:r>
              <a:rPr lang="en-US" altLang="zh-CN" smtClean="0"/>
              <a:t>State Space Representation</a:t>
            </a:r>
          </a:p>
        </p:txBody>
      </p:sp>
      <p:sp>
        <p:nvSpPr>
          <p:cNvPr id="139267" name="Rectangle 3"/>
          <p:cNvSpPr>
            <a:spLocks noGrp="1" noChangeArrowheads="1"/>
          </p:cNvSpPr>
          <p:nvPr>
            <p:ph type="body" idx="1"/>
          </p:nvPr>
        </p:nvSpPr>
        <p:spPr>
          <a:xfrm>
            <a:off x="304800" y="1066800"/>
            <a:ext cx="8610600" cy="5562600"/>
          </a:xfrm>
        </p:spPr>
        <p:txBody>
          <a:bodyPr/>
          <a:lstStyle/>
          <a:p>
            <a:pPr eaLnBrk="1" hangingPunct="1">
              <a:defRPr/>
            </a:pPr>
            <a:r>
              <a:rPr lang="zh-CN" altLang="en-US" smtClean="0">
                <a:solidFill>
                  <a:srgbClr val="FF0000"/>
                </a:solidFill>
              </a:rPr>
              <a:t>状态</a:t>
            </a:r>
            <a:r>
              <a:rPr lang="zh-CN" altLang="en-US" smtClean="0"/>
              <a:t>是用来表示描述系统状态的事实性知识的一组有序变量集合：</a:t>
            </a:r>
            <a:br>
              <a:rPr lang="zh-CN" altLang="en-US" smtClean="0"/>
            </a:br>
            <a:r>
              <a:rPr lang="zh-CN" altLang="en-US" smtClean="0"/>
              <a:t/>
            </a:r>
            <a:br>
              <a:rPr lang="zh-CN" altLang="en-US" smtClean="0"/>
            </a:br>
            <a:r>
              <a:rPr lang="zh-CN" altLang="en-US" smtClean="0"/>
              <a:t>    </a:t>
            </a:r>
            <a:r>
              <a:rPr lang="en-US" altLang="zh-CN" i="1" smtClean="0"/>
              <a:t>Q</a:t>
            </a:r>
            <a:r>
              <a:rPr lang="en-US" altLang="zh-CN" smtClean="0"/>
              <a:t>= [</a:t>
            </a:r>
            <a:r>
              <a:rPr lang="en-US" altLang="zh-CN" i="1" smtClean="0"/>
              <a:t>q</a:t>
            </a:r>
            <a:r>
              <a:rPr lang="en-US" altLang="zh-CN" baseline="-25000" smtClean="0"/>
              <a:t>0</a:t>
            </a:r>
            <a:r>
              <a:rPr lang="en-US" altLang="zh-CN" smtClean="0"/>
              <a:t>, </a:t>
            </a:r>
            <a:r>
              <a:rPr lang="en-US" altLang="zh-CN" i="1" smtClean="0"/>
              <a:t>q</a:t>
            </a:r>
            <a:r>
              <a:rPr lang="en-US" altLang="zh-CN" baseline="-25000" smtClean="0"/>
              <a:t>1</a:t>
            </a:r>
            <a:r>
              <a:rPr lang="en-US" altLang="zh-CN" smtClean="0"/>
              <a:t>, …, </a:t>
            </a:r>
            <a:r>
              <a:rPr lang="en-US" altLang="zh-CN" i="1" smtClean="0"/>
              <a:t>q</a:t>
            </a:r>
            <a:r>
              <a:rPr lang="en-US" altLang="zh-CN" i="1" baseline="-25000" smtClean="0"/>
              <a:t>n</a:t>
            </a:r>
            <a:r>
              <a:rPr lang="en-US" altLang="zh-CN" smtClean="0"/>
              <a:t>]</a:t>
            </a:r>
            <a:r>
              <a:rPr lang="en-US" altLang="zh-CN" baseline="30000" smtClean="0"/>
              <a:t>T</a:t>
            </a:r>
            <a:r>
              <a:rPr lang="en-US" altLang="zh-CN" smtClean="0"/>
              <a:t/>
            </a:r>
            <a:br>
              <a:rPr lang="en-US" altLang="zh-CN" smtClean="0"/>
            </a:br>
            <a:r>
              <a:rPr lang="en-US" altLang="zh-CN" smtClean="0"/>
              <a:t/>
            </a:r>
            <a:br>
              <a:rPr lang="en-US" altLang="zh-CN" smtClean="0"/>
            </a:br>
            <a:r>
              <a:rPr lang="zh-CN" altLang="en-US" smtClean="0"/>
              <a:t>式中每个元素</a:t>
            </a:r>
            <a:r>
              <a:rPr lang="en-US" altLang="zh-CN" i="1" smtClean="0"/>
              <a:t>q</a:t>
            </a:r>
            <a:r>
              <a:rPr lang="en-US" altLang="zh-CN" i="1" baseline="-25000" smtClean="0"/>
              <a:t>i</a:t>
            </a:r>
            <a:r>
              <a:rPr lang="en-US" altLang="zh-CN" smtClean="0"/>
              <a:t> (</a:t>
            </a:r>
            <a:r>
              <a:rPr lang="en-US" altLang="zh-CN" i="1" smtClean="0"/>
              <a:t>i</a:t>
            </a:r>
            <a:r>
              <a:rPr lang="en-US" altLang="zh-CN" smtClean="0"/>
              <a:t>=0,1</a:t>
            </a:r>
            <a:r>
              <a:rPr lang="zh-CN" altLang="en-US" smtClean="0"/>
              <a:t>，</a:t>
            </a:r>
            <a:r>
              <a:rPr lang="en-US" altLang="zh-CN" smtClean="0"/>
              <a:t>…, </a:t>
            </a:r>
            <a:r>
              <a:rPr lang="en-US" altLang="zh-CN" i="1" smtClean="0"/>
              <a:t>n</a:t>
            </a:r>
            <a:r>
              <a:rPr lang="en-US" altLang="zh-CN" smtClean="0"/>
              <a:t>)</a:t>
            </a:r>
            <a:r>
              <a:rPr lang="zh-CN" altLang="en-US" smtClean="0"/>
              <a:t>称为状态变量，给定每个状态变量的一组值就得到一个具体的状态。</a:t>
            </a:r>
          </a:p>
        </p:txBody>
      </p:sp>
      <p:sp>
        <p:nvSpPr>
          <p:cNvPr id="139268" name="Freeform 4"/>
          <p:cNvSpPr>
            <a:spLocks/>
          </p:cNvSpPr>
          <p:nvPr/>
        </p:nvSpPr>
        <p:spPr bwMode="auto">
          <a:xfrm>
            <a:off x="2043113" y="1597025"/>
            <a:ext cx="857250" cy="700088"/>
          </a:xfrm>
          <a:custGeom>
            <a:avLst/>
            <a:gdLst>
              <a:gd name="T0" fmla="*/ 2147483646 w 540"/>
              <a:gd name="T1" fmla="*/ 2147483646 h 441"/>
              <a:gd name="T2" fmla="*/ 2147483646 w 540"/>
              <a:gd name="T3" fmla="*/ 2147483646 h 441"/>
              <a:gd name="T4" fmla="*/ 2147483646 w 540"/>
              <a:gd name="T5" fmla="*/ 2147483646 h 441"/>
              <a:gd name="T6" fmla="*/ 2147483646 w 540"/>
              <a:gd name="T7" fmla="*/ 2147483646 h 441"/>
              <a:gd name="T8" fmla="*/ 2147483646 w 540"/>
              <a:gd name="T9" fmla="*/ 2147483646 h 441"/>
              <a:gd name="T10" fmla="*/ 2147483646 w 540"/>
              <a:gd name="T11" fmla="*/ 2147483646 h 441"/>
              <a:gd name="T12" fmla="*/ 2147483646 w 540"/>
              <a:gd name="T13" fmla="*/ 2147483646 h 441"/>
              <a:gd name="T14" fmla="*/ 2147483646 w 540"/>
              <a:gd name="T15" fmla="*/ 2147483646 h 441"/>
              <a:gd name="T16" fmla="*/ 2147483646 w 540"/>
              <a:gd name="T17" fmla="*/ 2147483646 h 441"/>
              <a:gd name="T18" fmla="*/ 2147483646 w 540"/>
              <a:gd name="T19" fmla="*/ 2147483646 h 441"/>
              <a:gd name="T20" fmla="*/ 2147483646 w 540"/>
              <a:gd name="T21" fmla="*/ 2147483646 h 441"/>
              <a:gd name="T22" fmla="*/ 2147483646 w 540"/>
              <a:gd name="T23" fmla="*/ 2147483646 h 441"/>
              <a:gd name="T24" fmla="*/ 2147483646 w 540"/>
              <a:gd name="T25" fmla="*/ 2147483646 h 441"/>
              <a:gd name="T26" fmla="*/ 2147483646 w 540"/>
              <a:gd name="T27" fmla="*/ 2147483646 h 44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540" h="441">
                <a:moveTo>
                  <a:pt x="468" y="65"/>
                </a:moveTo>
                <a:cubicBezTo>
                  <a:pt x="446" y="57"/>
                  <a:pt x="430" y="37"/>
                  <a:pt x="407" y="31"/>
                </a:cubicBezTo>
                <a:cubicBezTo>
                  <a:pt x="379" y="24"/>
                  <a:pt x="354" y="12"/>
                  <a:pt x="326" y="4"/>
                </a:cubicBezTo>
                <a:cubicBezTo>
                  <a:pt x="168" y="9"/>
                  <a:pt x="183" y="0"/>
                  <a:pt x="89" y="24"/>
                </a:cubicBezTo>
                <a:cubicBezTo>
                  <a:pt x="75" y="33"/>
                  <a:pt x="62" y="42"/>
                  <a:pt x="48" y="51"/>
                </a:cubicBezTo>
                <a:cubicBezTo>
                  <a:pt x="41" y="56"/>
                  <a:pt x="28" y="65"/>
                  <a:pt x="28" y="65"/>
                </a:cubicBezTo>
                <a:cubicBezTo>
                  <a:pt x="0" y="105"/>
                  <a:pt x="6" y="123"/>
                  <a:pt x="1" y="180"/>
                </a:cubicBezTo>
                <a:cubicBezTo>
                  <a:pt x="9" y="255"/>
                  <a:pt x="6" y="313"/>
                  <a:pt x="48" y="376"/>
                </a:cubicBezTo>
                <a:cubicBezTo>
                  <a:pt x="62" y="397"/>
                  <a:pt x="96" y="404"/>
                  <a:pt x="116" y="417"/>
                </a:cubicBezTo>
                <a:cubicBezTo>
                  <a:pt x="328" y="411"/>
                  <a:pt x="363" y="441"/>
                  <a:pt x="495" y="343"/>
                </a:cubicBezTo>
                <a:cubicBezTo>
                  <a:pt x="506" y="310"/>
                  <a:pt x="520" y="282"/>
                  <a:pt x="529" y="248"/>
                </a:cubicBezTo>
                <a:cubicBezTo>
                  <a:pt x="523" y="154"/>
                  <a:pt x="540" y="148"/>
                  <a:pt x="488" y="99"/>
                </a:cubicBezTo>
                <a:cubicBezTo>
                  <a:pt x="484" y="90"/>
                  <a:pt x="479" y="81"/>
                  <a:pt x="475" y="71"/>
                </a:cubicBezTo>
                <a:cubicBezTo>
                  <a:pt x="460" y="33"/>
                  <a:pt x="456" y="7"/>
                  <a:pt x="468" y="65"/>
                </a:cubicBezTo>
                <a:close/>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139268"/>
                                        </p:tgtEl>
                                        <p:attrNameLst>
                                          <p:attrName>style.visibility</p:attrName>
                                        </p:attrNameLst>
                                      </p:cBhvr>
                                      <p:to>
                                        <p:strVal val="visible"/>
                                      </p:to>
                                    </p:set>
                                    <p:animEffect transition="in" filter="wheel(1)">
                                      <p:cBhvr>
                                        <p:cTn id="7" dur="500"/>
                                        <p:tgtEl>
                                          <p:spTgt spid="1392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9268"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2"/>
          <p:cNvSpPr>
            <a:spLocks noGrp="1" noChangeArrowheads="1"/>
          </p:cNvSpPr>
          <p:nvPr>
            <p:ph type="title"/>
          </p:nvPr>
        </p:nvSpPr>
        <p:spPr/>
        <p:txBody>
          <a:bodyPr/>
          <a:lstStyle/>
          <a:p>
            <a:pPr eaLnBrk="1" hangingPunct="1">
              <a:defRPr/>
            </a:pPr>
            <a:r>
              <a:rPr lang="en-US" altLang="zh-CN" smtClean="0"/>
              <a:t>State Space Representation</a:t>
            </a:r>
          </a:p>
        </p:txBody>
      </p:sp>
      <p:sp>
        <p:nvSpPr>
          <p:cNvPr id="140291" name="Rectangle 3"/>
          <p:cNvSpPr>
            <a:spLocks noGrp="1" noChangeArrowheads="1"/>
          </p:cNvSpPr>
          <p:nvPr>
            <p:ph type="body" idx="1"/>
          </p:nvPr>
        </p:nvSpPr>
        <p:spPr>
          <a:xfrm>
            <a:off x="304800" y="1066800"/>
            <a:ext cx="8610600" cy="5562600"/>
          </a:xfrm>
        </p:spPr>
        <p:txBody>
          <a:bodyPr/>
          <a:lstStyle/>
          <a:p>
            <a:pPr eaLnBrk="1" hangingPunct="1">
              <a:defRPr/>
            </a:pPr>
            <a:r>
              <a:rPr lang="zh-CN" altLang="en-US" smtClean="0">
                <a:solidFill>
                  <a:srgbClr val="FF0000"/>
                </a:solidFill>
              </a:rPr>
              <a:t>操作</a:t>
            </a:r>
            <a:r>
              <a:rPr lang="zh-CN" altLang="en-US" smtClean="0"/>
              <a:t>是用来表示引起状态变化的过程性知识的一组关系或函数：</a:t>
            </a:r>
            <a:br>
              <a:rPr lang="zh-CN" altLang="en-US" smtClean="0"/>
            </a:br>
            <a:r>
              <a:rPr lang="zh-CN" altLang="en-US" smtClean="0"/>
              <a:t/>
            </a:r>
            <a:br>
              <a:rPr lang="zh-CN" altLang="en-US" smtClean="0"/>
            </a:br>
            <a:r>
              <a:rPr lang="zh-CN" altLang="en-US" smtClean="0"/>
              <a:t>    </a:t>
            </a:r>
            <a:r>
              <a:rPr lang="en-US" altLang="zh-CN" i="1" smtClean="0">
                <a:ea typeface="宋体" pitchFamily="2" charset="-122"/>
              </a:rPr>
              <a:t>O</a:t>
            </a:r>
            <a:r>
              <a:rPr lang="en-US" altLang="zh-CN" smtClean="0">
                <a:ea typeface="宋体" pitchFamily="2" charset="-122"/>
              </a:rPr>
              <a:t> = {</a:t>
            </a:r>
            <a:r>
              <a:rPr lang="en-US" altLang="zh-CN" i="1" smtClean="0">
                <a:ea typeface="宋体" pitchFamily="2" charset="-122"/>
              </a:rPr>
              <a:t>o</a:t>
            </a:r>
            <a:r>
              <a:rPr lang="en-US" altLang="zh-CN" baseline="-30000" smtClean="0">
                <a:ea typeface="宋体" pitchFamily="2" charset="-122"/>
              </a:rPr>
              <a:t>1</a:t>
            </a:r>
            <a:r>
              <a:rPr lang="en-US" altLang="zh-CN" smtClean="0">
                <a:ea typeface="宋体" pitchFamily="2" charset="-122"/>
              </a:rPr>
              <a:t>, </a:t>
            </a:r>
            <a:r>
              <a:rPr lang="en-US" altLang="zh-CN" i="1" smtClean="0">
                <a:ea typeface="宋体" pitchFamily="2" charset="-122"/>
              </a:rPr>
              <a:t>o</a:t>
            </a:r>
            <a:r>
              <a:rPr lang="en-US" altLang="zh-CN" baseline="-30000" smtClean="0">
                <a:ea typeface="宋体" pitchFamily="2" charset="-122"/>
              </a:rPr>
              <a:t>2</a:t>
            </a:r>
            <a:r>
              <a:rPr lang="en-US" altLang="zh-CN" smtClean="0">
                <a:ea typeface="宋体" pitchFamily="2" charset="-122"/>
              </a:rPr>
              <a:t>, …, </a:t>
            </a:r>
            <a:r>
              <a:rPr lang="en-US" altLang="zh-CN" i="1" smtClean="0">
                <a:ea typeface="宋体" pitchFamily="2" charset="-122"/>
              </a:rPr>
              <a:t>o</a:t>
            </a:r>
            <a:r>
              <a:rPr lang="en-US" altLang="zh-CN" i="1" baseline="-30000" smtClean="0">
                <a:ea typeface="宋体" pitchFamily="2" charset="-122"/>
              </a:rPr>
              <a:t>m</a:t>
            </a:r>
            <a:r>
              <a:rPr lang="en-US" altLang="zh-CN" smtClean="0">
                <a:ea typeface="宋体" pitchFamily="2" charset="-122"/>
              </a:rPr>
              <a:t>}</a:t>
            </a:r>
            <a:r>
              <a:rPr lang="en-US" altLang="zh-CN" smtClean="0"/>
              <a:t> </a:t>
            </a:r>
            <a:br>
              <a:rPr lang="en-US" altLang="zh-CN" smtClean="0"/>
            </a:br>
            <a:r>
              <a:rPr lang="en-US" altLang="zh-CN" smtClean="0"/>
              <a:t/>
            </a:r>
            <a:br>
              <a:rPr lang="en-US" altLang="zh-CN" smtClean="0"/>
            </a:br>
            <a:r>
              <a:rPr lang="zh-CN" altLang="en-US" smtClean="0"/>
              <a:t>式中每个元素</a:t>
            </a:r>
            <a:r>
              <a:rPr lang="en-US" altLang="zh-CN" i="1" smtClean="0">
                <a:ea typeface="宋体" pitchFamily="2" charset="-122"/>
              </a:rPr>
              <a:t>o</a:t>
            </a:r>
            <a:r>
              <a:rPr lang="en-US" altLang="zh-CN" i="1" baseline="-30000" smtClean="0">
                <a:ea typeface="宋体" pitchFamily="2" charset="-122"/>
              </a:rPr>
              <a:t>j</a:t>
            </a:r>
            <a:r>
              <a:rPr lang="en-US" altLang="zh-CN" smtClean="0">
                <a:ea typeface="宋体" pitchFamily="2" charset="-122"/>
              </a:rPr>
              <a:t> (</a:t>
            </a:r>
            <a:r>
              <a:rPr lang="en-US" altLang="zh-CN" i="1" smtClean="0">
                <a:ea typeface="宋体" pitchFamily="2" charset="-122"/>
              </a:rPr>
              <a:t>j</a:t>
            </a:r>
            <a:r>
              <a:rPr lang="en-US" altLang="zh-CN" smtClean="0">
                <a:ea typeface="宋体" pitchFamily="2" charset="-122"/>
              </a:rPr>
              <a:t>=0,1</a:t>
            </a:r>
            <a:r>
              <a:rPr lang="zh-CN" altLang="en-US" smtClean="0">
                <a:latin typeface="宋体" pitchFamily="2" charset="-122"/>
                <a:ea typeface="宋体" pitchFamily="2" charset="-122"/>
              </a:rPr>
              <a:t>，</a:t>
            </a:r>
            <a:r>
              <a:rPr lang="en-US" altLang="zh-CN" smtClean="0">
                <a:ea typeface="宋体" pitchFamily="2" charset="-122"/>
              </a:rPr>
              <a:t>…</a:t>
            </a:r>
            <a:r>
              <a:rPr lang="en-US" altLang="zh-CN" smtClean="0">
                <a:latin typeface="宋体" pitchFamily="2" charset="-122"/>
                <a:ea typeface="宋体" pitchFamily="2" charset="-122"/>
              </a:rPr>
              <a:t>, </a:t>
            </a:r>
            <a:r>
              <a:rPr lang="en-US" altLang="zh-CN" i="1" smtClean="0">
                <a:ea typeface="宋体" pitchFamily="2" charset="-122"/>
              </a:rPr>
              <a:t>m</a:t>
            </a:r>
            <a:r>
              <a:rPr lang="en-US" altLang="zh-CN" smtClean="0">
                <a:ea typeface="宋体" pitchFamily="2" charset="-122"/>
              </a:rPr>
              <a:t>)</a:t>
            </a:r>
            <a:r>
              <a:rPr lang="zh-CN" altLang="en-US" smtClean="0"/>
              <a:t>称为操作算子。 </a:t>
            </a: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2"/>
          <p:cNvSpPr>
            <a:spLocks noGrp="1" noChangeArrowheads="1"/>
          </p:cNvSpPr>
          <p:nvPr>
            <p:ph type="title"/>
          </p:nvPr>
        </p:nvSpPr>
        <p:spPr/>
        <p:txBody>
          <a:bodyPr/>
          <a:lstStyle/>
          <a:p>
            <a:pPr eaLnBrk="1" hangingPunct="1">
              <a:defRPr/>
            </a:pPr>
            <a:r>
              <a:rPr lang="en-US" altLang="zh-CN" smtClean="0"/>
              <a:t>Review</a:t>
            </a:r>
          </a:p>
        </p:txBody>
      </p:sp>
      <p:sp>
        <p:nvSpPr>
          <p:cNvPr id="124931" name="Rectangle 3"/>
          <p:cNvSpPr>
            <a:spLocks noGrp="1" noChangeArrowheads="1"/>
          </p:cNvSpPr>
          <p:nvPr>
            <p:ph type="body" idx="1"/>
          </p:nvPr>
        </p:nvSpPr>
        <p:spPr/>
        <p:txBody>
          <a:bodyPr/>
          <a:lstStyle/>
          <a:p>
            <a:pPr eaLnBrk="1" hangingPunct="1">
              <a:defRPr/>
            </a:pPr>
            <a:r>
              <a:rPr lang="en-US" altLang="zh-CN" dirty="0" smtClean="0">
                <a:ea typeface="宋体" pitchFamily="2" charset="-122"/>
              </a:rPr>
              <a:t>An </a:t>
            </a:r>
            <a:r>
              <a:rPr lang="en-US" altLang="zh-CN" dirty="0" smtClean="0">
                <a:solidFill>
                  <a:srgbClr val="FF0000"/>
                </a:solidFill>
                <a:ea typeface="宋体" pitchFamily="2" charset="-122"/>
              </a:rPr>
              <a:t>agent</a:t>
            </a:r>
            <a:r>
              <a:rPr lang="en-US" altLang="zh-CN" dirty="0" smtClean="0">
                <a:ea typeface="宋体" pitchFamily="2" charset="-122"/>
              </a:rPr>
              <a:t> is </a:t>
            </a:r>
            <a:r>
              <a:rPr lang="en-US" altLang="zh-CN" dirty="0" smtClean="0">
                <a:solidFill>
                  <a:srgbClr val="FF0000"/>
                </a:solidFill>
                <a:ea typeface="宋体" pitchFamily="2" charset="-122"/>
              </a:rPr>
              <a:t>anything</a:t>
            </a:r>
            <a:r>
              <a:rPr lang="en-US" altLang="zh-CN" dirty="0" smtClean="0">
                <a:ea typeface="宋体" pitchFamily="2" charset="-122"/>
              </a:rPr>
              <a:t> that can be viewed as </a:t>
            </a:r>
            <a:r>
              <a:rPr lang="en-US" altLang="zh-CN" dirty="0" smtClean="0">
                <a:solidFill>
                  <a:srgbClr val="FF0000"/>
                </a:solidFill>
                <a:ea typeface="宋体" pitchFamily="2" charset="-122"/>
              </a:rPr>
              <a:t>perceiving</a:t>
            </a:r>
            <a:r>
              <a:rPr lang="en-US" altLang="zh-CN" dirty="0" smtClean="0">
                <a:ea typeface="宋体" pitchFamily="2" charset="-122"/>
              </a:rPr>
              <a:t> its environment through sensors and </a:t>
            </a:r>
            <a:r>
              <a:rPr lang="en-US" altLang="zh-CN" dirty="0" smtClean="0">
                <a:solidFill>
                  <a:srgbClr val="FF0000"/>
                </a:solidFill>
                <a:ea typeface="宋体" pitchFamily="2" charset="-122"/>
              </a:rPr>
              <a:t>acting</a:t>
            </a:r>
            <a:r>
              <a:rPr lang="en-US" altLang="zh-CN" dirty="0" smtClean="0">
                <a:ea typeface="宋体" pitchFamily="2" charset="-122"/>
              </a:rPr>
              <a:t> upon that environment through effectors.</a:t>
            </a:r>
            <a:r>
              <a:rPr lang="en-US" altLang="zh-CN" dirty="0" smtClean="0"/>
              <a:t> </a:t>
            </a:r>
          </a:p>
          <a:p>
            <a:pPr eaLnBrk="1" hangingPunct="1">
              <a:defRPr/>
            </a:pPr>
            <a:r>
              <a:rPr lang="en-US" altLang="zh-CN" dirty="0" smtClean="0">
                <a:ea typeface="宋体" pitchFamily="2" charset="-122"/>
              </a:rPr>
              <a:t>The properties of an agent: </a:t>
            </a:r>
          </a:p>
          <a:p>
            <a:pPr lvl="1" eaLnBrk="1" hangingPunct="1">
              <a:defRPr/>
            </a:pPr>
            <a:r>
              <a:rPr lang="en-US" altLang="zh-CN" dirty="0" smtClean="0">
                <a:ea typeface="宋体" pitchFamily="2" charset="-122"/>
              </a:rPr>
              <a:t>Autonomy</a:t>
            </a:r>
          </a:p>
          <a:p>
            <a:pPr lvl="1" eaLnBrk="1" hangingPunct="1">
              <a:defRPr/>
            </a:pPr>
            <a:r>
              <a:rPr lang="en-US" altLang="zh-CN" dirty="0" smtClean="0">
                <a:ea typeface="宋体" pitchFamily="2" charset="-122"/>
              </a:rPr>
              <a:t>Reactivity</a:t>
            </a:r>
          </a:p>
          <a:p>
            <a:pPr lvl="1" eaLnBrk="1" hangingPunct="1">
              <a:defRPr/>
            </a:pPr>
            <a:r>
              <a:rPr lang="en-US" altLang="zh-CN" dirty="0" smtClean="0">
                <a:ea typeface="宋体" pitchFamily="2" charset="-122"/>
              </a:rPr>
              <a:t>Social ability</a:t>
            </a:r>
          </a:p>
          <a:p>
            <a:pPr lvl="1" eaLnBrk="1" hangingPunct="1">
              <a:defRPr/>
            </a:pPr>
            <a:r>
              <a:rPr lang="en-US" altLang="zh-CN" dirty="0" smtClean="0">
                <a:ea typeface="宋体" pitchFamily="2" charset="-122"/>
              </a:rPr>
              <a:t>Pro-activeness</a:t>
            </a:r>
            <a:r>
              <a:rPr lang="en-US" altLang="zh-CN" dirty="0" smtClean="0"/>
              <a:t> </a:t>
            </a:r>
          </a:p>
        </p:txBody>
      </p:sp>
      <p:pic>
        <p:nvPicPr>
          <p:cNvPr id="3076" name="Picture 5" descr="http://t2.gstatic.com/images?q=tbn:ANd9GcRDTpqCrM1IOqHeEZZ5vLLEvxGuqARn5juOxMke4Ziel8MJSXU58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43663" y="3789363"/>
            <a:ext cx="1944687" cy="2552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2"/>
          <p:cNvSpPr>
            <a:spLocks noGrp="1" noChangeArrowheads="1"/>
          </p:cNvSpPr>
          <p:nvPr>
            <p:ph type="title"/>
          </p:nvPr>
        </p:nvSpPr>
        <p:spPr/>
        <p:txBody>
          <a:bodyPr/>
          <a:lstStyle/>
          <a:p>
            <a:pPr eaLnBrk="1" hangingPunct="1">
              <a:defRPr/>
            </a:pPr>
            <a:r>
              <a:rPr lang="en-US" altLang="zh-CN" smtClean="0"/>
              <a:t>State Space Representation</a:t>
            </a:r>
          </a:p>
        </p:txBody>
      </p:sp>
      <p:sp>
        <p:nvSpPr>
          <p:cNvPr id="141315" name="Rectangle 3"/>
          <p:cNvSpPr>
            <a:spLocks noGrp="1" noChangeArrowheads="1"/>
          </p:cNvSpPr>
          <p:nvPr>
            <p:ph type="body" idx="1"/>
          </p:nvPr>
        </p:nvSpPr>
        <p:spPr>
          <a:xfrm>
            <a:off x="304800" y="1066800"/>
            <a:ext cx="8610600" cy="5562600"/>
          </a:xfrm>
        </p:spPr>
        <p:txBody>
          <a:bodyPr/>
          <a:lstStyle/>
          <a:p>
            <a:pPr eaLnBrk="1" hangingPunct="1">
              <a:defRPr/>
            </a:pPr>
            <a:r>
              <a:rPr lang="zh-CN" altLang="en-US" smtClean="0">
                <a:solidFill>
                  <a:srgbClr val="FF0000"/>
                </a:solidFill>
              </a:rPr>
              <a:t>状态空间</a:t>
            </a:r>
            <a:r>
              <a:rPr lang="zh-CN" altLang="en-US" smtClean="0"/>
              <a:t>是利用状态变量和操作算子表示系统或问题的有关知识的符号体系，状态空间是一个四元组：</a:t>
            </a:r>
            <a:br>
              <a:rPr lang="zh-CN" altLang="en-US" smtClean="0"/>
            </a:br>
            <a:r>
              <a:rPr lang="zh-CN" altLang="en-US" smtClean="0"/>
              <a:t/>
            </a:r>
            <a:br>
              <a:rPr lang="zh-CN" altLang="en-US" smtClean="0"/>
            </a:br>
            <a:r>
              <a:rPr lang="zh-CN" altLang="en-US" smtClean="0"/>
              <a:t>    </a:t>
            </a:r>
            <a:r>
              <a:rPr lang="en-US" altLang="zh-CN" smtClean="0">
                <a:ea typeface="宋体" pitchFamily="2" charset="-122"/>
              </a:rPr>
              <a:t>(</a:t>
            </a:r>
            <a:r>
              <a:rPr lang="en-US" altLang="zh-CN" i="1" smtClean="0">
                <a:ea typeface="宋体" pitchFamily="2" charset="-122"/>
              </a:rPr>
              <a:t>S</a:t>
            </a:r>
            <a:r>
              <a:rPr lang="en-US" altLang="zh-CN" smtClean="0">
                <a:ea typeface="宋体" pitchFamily="2" charset="-122"/>
              </a:rPr>
              <a:t>, </a:t>
            </a:r>
            <a:r>
              <a:rPr lang="en-US" altLang="zh-CN" i="1" smtClean="0">
                <a:ea typeface="宋体" pitchFamily="2" charset="-122"/>
              </a:rPr>
              <a:t>O</a:t>
            </a:r>
            <a:r>
              <a:rPr lang="en-US" altLang="zh-CN" smtClean="0">
                <a:ea typeface="宋体" pitchFamily="2" charset="-122"/>
              </a:rPr>
              <a:t>, </a:t>
            </a:r>
            <a:r>
              <a:rPr lang="en-US" altLang="zh-CN" i="1" smtClean="0">
                <a:ea typeface="宋体" pitchFamily="2" charset="-122"/>
              </a:rPr>
              <a:t>S</a:t>
            </a:r>
            <a:r>
              <a:rPr lang="en-US" altLang="zh-CN" baseline="-30000" smtClean="0">
                <a:ea typeface="宋体" pitchFamily="2" charset="-122"/>
              </a:rPr>
              <a:t>0</a:t>
            </a:r>
            <a:r>
              <a:rPr lang="en-US" altLang="zh-CN" smtClean="0">
                <a:ea typeface="宋体" pitchFamily="2" charset="-122"/>
              </a:rPr>
              <a:t>, </a:t>
            </a:r>
            <a:r>
              <a:rPr lang="en-US" altLang="zh-CN" i="1" smtClean="0">
                <a:ea typeface="宋体" pitchFamily="2" charset="-122"/>
              </a:rPr>
              <a:t>G</a:t>
            </a:r>
            <a:r>
              <a:rPr lang="en-US" altLang="zh-CN" smtClean="0">
                <a:ea typeface="宋体" pitchFamily="2" charset="-122"/>
              </a:rPr>
              <a:t>) </a:t>
            </a:r>
            <a:r>
              <a:rPr lang="en-US" altLang="zh-CN" smtClean="0"/>
              <a:t/>
            </a:r>
            <a:br>
              <a:rPr lang="en-US" altLang="zh-CN" smtClean="0"/>
            </a:br>
            <a:r>
              <a:rPr lang="en-US" altLang="zh-CN" smtClean="0"/>
              <a:t/>
            </a:r>
            <a:br>
              <a:rPr lang="en-US" altLang="zh-CN" smtClean="0"/>
            </a:br>
            <a:r>
              <a:rPr lang="zh-CN" altLang="en-US" smtClean="0"/>
              <a:t>其中：</a:t>
            </a:r>
            <a:br>
              <a:rPr lang="zh-CN" altLang="en-US" smtClean="0"/>
            </a:br>
            <a:r>
              <a:rPr lang="zh-CN" altLang="en-US" smtClean="0"/>
              <a:t>	</a:t>
            </a:r>
            <a:r>
              <a:rPr lang="en-US" altLang="zh-CN" i="1" smtClean="0"/>
              <a:t>S</a:t>
            </a:r>
            <a:r>
              <a:rPr lang="zh-CN" altLang="en-US" smtClean="0"/>
              <a:t>：状态集合；</a:t>
            </a:r>
            <a:br>
              <a:rPr lang="zh-CN" altLang="en-US" smtClean="0"/>
            </a:br>
            <a:r>
              <a:rPr lang="zh-CN" altLang="en-US" smtClean="0"/>
              <a:t>	</a:t>
            </a:r>
            <a:r>
              <a:rPr lang="en-US" altLang="zh-CN" i="1" smtClean="0"/>
              <a:t>O</a:t>
            </a:r>
            <a:r>
              <a:rPr lang="zh-CN" altLang="en-US" smtClean="0"/>
              <a:t>：操作算子的集合；</a:t>
            </a:r>
            <a:br>
              <a:rPr lang="zh-CN" altLang="en-US" smtClean="0"/>
            </a:br>
            <a:r>
              <a:rPr lang="zh-CN" altLang="en-US" smtClean="0"/>
              <a:t>	</a:t>
            </a:r>
            <a:r>
              <a:rPr lang="en-US" altLang="zh-CN" i="1" smtClean="0"/>
              <a:t>S</a:t>
            </a:r>
            <a:r>
              <a:rPr lang="en-US" altLang="zh-CN" baseline="-25000" smtClean="0"/>
              <a:t>0</a:t>
            </a:r>
            <a:r>
              <a:rPr lang="zh-CN" altLang="en-US" smtClean="0"/>
              <a:t>：包含问题的初始状态</a:t>
            </a:r>
            <a:br>
              <a:rPr lang="zh-CN" altLang="en-US" smtClean="0"/>
            </a:br>
            <a:r>
              <a:rPr lang="zh-CN" altLang="en-US" smtClean="0"/>
              <a:t>	</a:t>
            </a:r>
            <a:r>
              <a:rPr lang="en-US" altLang="zh-CN" i="1" smtClean="0"/>
              <a:t>G</a:t>
            </a:r>
            <a:r>
              <a:rPr lang="zh-CN" altLang="en-US" smtClean="0"/>
              <a:t>：包含问题的目标状态</a:t>
            </a:r>
          </a:p>
        </p:txBody>
      </p:sp>
      <p:pic>
        <p:nvPicPr>
          <p:cNvPr id="21508" name="Picture 5" descr="recycle_smal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27763" y="3933825"/>
            <a:ext cx="2628900" cy="251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2"/>
          <p:cNvSpPr>
            <a:spLocks noGrp="1" noChangeArrowheads="1"/>
          </p:cNvSpPr>
          <p:nvPr>
            <p:ph type="title"/>
          </p:nvPr>
        </p:nvSpPr>
        <p:spPr/>
        <p:txBody>
          <a:bodyPr/>
          <a:lstStyle/>
          <a:p>
            <a:pPr eaLnBrk="1" hangingPunct="1">
              <a:defRPr/>
            </a:pPr>
            <a:r>
              <a:rPr lang="en-US" altLang="zh-CN" smtClean="0"/>
              <a:t>State Space Representation</a:t>
            </a:r>
          </a:p>
        </p:txBody>
      </p:sp>
      <p:sp>
        <p:nvSpPr>
          <p:cNvPr id="142339" name="Rectangle 3"/>
          <p:cNvSpPr>
            <a:spLocks noGrp="1" noChangeArrowheads="1"/>
          </p:cNvSpPr>
          <p:nvPr>
            <p:ph type="body" idx="1"/>
          </p:nvPr>
        </p:nvSpPr>
        <p:spPr>
          <a:xfrm>
            <a:off x="304800" y="1066800"/>
            <a:ext cx="8610600" cy="5562600"/>
          </a:xfrm>
        </p:spPr>
        <p:txBody>
          <a:bodyPr/>
          <a:lstStyle/>
          <a:p>
            <a:pPr eaLnBrk="1" hangingPunct="1">
              <a:defRPr/>
            </a:pPr>
            <a:r>
              <a:rPr lang="zh-CN" altLang="en-US" smtClean="0">
                <a:solidFill>
                  <a:srgbClr val="FF0000"/>
                </a:solidFill>
              </a:rPr>
              <a:t>解</a:t>
            </a:r>
            <a:r>
              <a:rPr lang="zh-CN" altLang="en-US" smtClean="0"/>
              <a:t>是使初始状态转换为目标状态的有限操作算子序列。</a:t>
            </a:r>
          </a:p>
          <a:p>
            <a:pPr eaLnBrk="1" hangingPunct="1">
              <a:defRPr/>
            </a:pPr>
            <a:endParaRPr lang="zh-CN" altLang="en-US" smtClean="0"/>
          </a:p>
          <a:p>
            <a:pPr eaLnBrk="1" hangingPunct="1">
              <a:defRPr/>
            </a:pPr>
            <a:r>
              <a:rPr lang="zh-CN" altLang="en-US" smtClean="0"/>
              <a:t>解往往不惟一！</a:t>
            </a:r>
          </a:p>
          <a:p>
            <a:pPr eaLnBrk="1" hangingPunct="1">
              <a:defRPr/>
            </a:pPr>
            <a:endParaRPr lang="en-US" altLang="zh-CN" smtClean="0"/>
          </a:p>
        </p:txBody>
      </p:sp>
      <p:pic>
        <p:nvPicPr>
          <p:cNvPr id="22532" name="Picture 5" descr="PATh 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51275" y="3500438"/>
            <a:ext cx="4762500" cy="287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2"/>
          <p:cNvSpPr>
            <a:spLocks noGrp="1" noChangeArrowheads="1"/>
          </p:cNvSpPr>
          <p:nvPr>
            <p:ph type="title"/>
          </p:nvPr>
        </p:nvSpPr>
        <p:spPr/>
        <p:txBody>
          <a:bodyPr/>
          <a:lstStyle/>
          <a:p>
            <a:pPr eaLnBrk="1" hangingPunct="1">
              <a:defRPr/>
            </a:pPr>
            <a:r>
              <a:rPr lang="en-US" altLang="zh-CN" smtClean="0"/>
              <a:t>State Space Representation</a:t>
            </a:r>
          </a:p>
        </p:txBody>
      </p:sp>
      <p:sp>
        <p:nvSpPr>
          <p:cNvPr id="143363" name="Rectangle 3"/>
          <p:cNvSpPr>
            <a:spLocks noGrp="1" noChangeArrowheads="1"/>
          </p:cNvSpPr>
          <p:nvPr>
            <p:ph type="body" idx="1"/>
          </p:nvPr>
        </p:nvSpPr>
        <p:spPr>
          <a:xfrm>
            <a:off x="304800" y="1066800"/>
            <a:ext cx="8610600" cy="5562600"/>
          </a:xfrm>
        </p:spPr>
        <p:txBody>
          <a:bodyPr/>
          <a:lstStyle/>
          <a:p>
            <a:pPr eaLnBrk="1" hangingPunct="1">
              <a:defRPr/>
            </a:pPr>
            <a:r>
              <a:rPr lang="zh-CN" altLang="en-US" smtClean="0"/>
              <a:t>任何类型的数据结构都可以用来描述状态，如符号、字符串、向量、多维数组、树和表格等。</a:t>
            </a:r>
          </a:p>
          <a:p>
            <a:pPr eaLnBrk="1" hangingPunct="1">
              <a:defRPr/>
            </a:pPr>
            <a:endParaRPr lang="zh-CN" altLang="en-US" smtClean="0"/>
          </a:p>
          <a:p>
            <a:pPr eaLnBrk="1" hangingPunct="1">
              <a:defRPr/>
            </a:pPr>
            <a:r>
              <a:rPr lang="zh-CN" altLang="en-US" smtClean="0"/>
              <a:t>所选用的数据结构形式要与状态所蕴含的某些特性具有相似性。 </a:t>
            </a:r>
          </a:p>
        </p:txBody>
      </p:sp>
      <p:pic>
        <p:nvPicPr>
          <p:cNvPr id="23556" name="Picture 7" descr="dual"/>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08625" y="4437063"/>
            <a:ext cx="2628900" cy="183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2"/>
          <p:cNvSpPr>
            <a:spLocks noGrp="1" noChangeArrowheads="1"/>
          </p:cNvSpPr>
          <p:nvPr>
            <p:ph type="title"/>
          </p:nvPr>
        </p:nvSpPr>
        <p:spPr/>
        <p:txBody>
          <a:bodyPr/>
          <a:lstStyle/>
          <a:p>
            <a:pPr eaLnBrk="1" hangingPunct="1">
              <a:defRPr/>
            </a:pPr>
            <a:r>
              <a:rPr lang="en-US" altLang="zh-CN" smtClean="0"/>
              <a:t>State Space Representation</a:t>
            </a:r>
          </a:p>
        </p:txBody>
      </p:sp>
      <p:sp>
        <p:nvSpPr>
          <p:cNvPr id="144387" name="Rectangle 3"/>
          <p:cNvSpPr>
            <a:spLocks noGrp="1" noChangeArrowheads="1"/>
          </p:cNvSpPr>
          <p:nvPr>
            <p:ph type="body" idx="1"/>
          </p:nvPr>
        </p:nvSpPr>
        <p:spPr>
          <a:xfrm>
            <a:off x="304800" y="1066800"/>
            <a:ext cx="8610600" cy="5562600"/>
          </a:xfrm>
        </p:spPr>
        <p:txBody>
          <a:bodyPr/>
          <a:lstStyle/>
          <a:p>
            <a:pPr eaLnBrk="1" hangingPunct="1">
              <a:defRPr/>
            </a:pPr>
            <a:r>
              <a:rPr lang="zh-CN" altLang="en-US" smtClean="0"/>
              <a:t>例题：八数码问题（重排九宫问题）</a:t>
            </a:r>
          </a:p>
          <a:p>
            <a:pPr eaLnBrk="1" hangingPunct="1">
              <a:defRPr/>
            </a:pPr>
            <a:endParaRPr lang="zh-CN" altLang="en-US" smtClean="0"/>
          </a:p>
          <a:p>
            <a:pPr eaLnBrk="1" hangingPunct="1">
              <a:defRPr/>
            </a:pPr>
            <a:endParaRPr lang="zh-CN" altLang="en-US" smtClean="0"/>
          </a:p>
          <a:p>
            <a:pPr eaLnBrk="1" hangingPunct="1">
              <a:defRPr/>
            </a:pPr>
            <a:endParaRPr lang="zh-CN" altLang="en-US" smtClean="0"/>
          </a:p>
          <a:p>
            <a:pPr eaLnBrk="1" hangingPunct="1">
              <a:defRPr/>
            </a:pPr>
            <a:endParaRPr lang="zh-CN" altLang="en-US" smtClean="0"/>
          </a:p>
          <a:p>
            <a:pPr eaLnBrk="1" hangingPunct="1">
              <a:defRPr/>
            </a:pPr>
            <a:endParaRPr lang="zh-CN" altLang="en-US" smtClean="0"/>
          </a:p>
          <a:p>
            <a:pPr eaLnBrk="1" hangingPunct="1">
              <a:defRPr/>
            </a:pPr>
            <a:r>
              <a:rPr lang="zh-CN" altLang="en-US" smtClean="0"/>
              <a:t>任何一种摆法就是一个状态，所有摆法即为状态集</a:t>
            </a:r>
            <a:r>
              <a:rPr lang="en-US" altLang="zh-CN" i="1" smtClean="0"/>
              <a:t>S</a:t>
            </a:r>
            <a:r>
              <a:rPr lang="zh-CN" altLang="en-US" smtClean="0"/>
              <a:t>，其大小为</a:t>
            </a:r>
            <a:r>
              <a:rPr lang="en-US" altLang="zh-CN" smtClean="0"/>
              <a:t>9!</a:t>
            </a:r>
            <a:r>
              <a:rPr lang="zh-CN" altLang="en-US" smtClean="0"/>
              <a:t>，</a:t>
            </a:r>
            <a:r>
              <a:rPr lang="en-US" altLang="zh-CN" i="1" smtClean="0"/>
              <a:t>S</a:t>
            </a:r>
            <a:r>
              <a:rPr lang="en-US" altLang="zh-CN" baseline="-25000" smtClean="0"/>
              <a:t>0</a:t>
            </a:r>
            <a:r>
              <a:rPr lang="zh-CN" altLang="en-US" smtClean="0"/>
              <a:t>和</a:t>
            </a:r>
            <a:r>
              <a:rPr lang="en-US" altLang="zh-CN" i="1" smtClean="0"/>
              <a:t>G</a:t>
            </a:r>
            <a:r>
              <a:rPr lang="zh-CN" altLang="en-US" smtClean="0"/>
              <a:t>分别为上面左右两图所示状态。操作</a:t>
            </a:r>
            <a:r>
              <a:rPr lang="en-US" altLang="zh-CN" i="1" smtClean="0"/>
              <a:t>O</a:t>
            </a:r>
            <a:r>
              <a:rPr lang="zh-CN" altLang="en-US" smtClean="0"/>
              <a:t>如何表示？</a:t>
            </a:r>
          </a:p>
        </p:txBody>
      </p:sp>
      <p:pic>
        <p:nvPicPr>
          <p:cNvPr id="24580" name="Picture 7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8175" y="1989138"/>
            <a:ext cx="4995863" cy="2170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4466" name="Picture 82" descr="20090711131724-1054971243"/>
          <p:cNvPicPr>
            <a:picLocks noChangeAspect="1" noChangeArrowheads="1"/>
          </p:cNvPicPr>
          <p:nvPr/>
        </p:nvPicPr>
        <p:blipFill>
          <a:blip r:embed="rId3">
            <a:extLst>
              <a:ext uri="{28A0092B-C50C-407E-A947-70E740481C1C}">
                <a14:useLocalDpi xmlns:a14="http://schemas.microsoft.com/office/drawing/2010/main" val="0"/>
              </a:ext>
            </a:extLst>
          </a:blip>
          <a:srcRect l="3519" t="18721" r="5298" b="20422"/>
          <a:stretch>
            <a:fillRect/>
          </a:stretch>
        </p:blipFill>
        <p:spPr bwMode="auto">
          <a:xfrm>
            <a:off x="1908175" y="1844675"/>
            <a:ext cx="5111750" cy="2557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82"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64050" y="1844675"/>
            <a:ext cx="2562225" cy="2562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0" fill="hold" nodeType="clickEffect">
                                  <p:stCondLst>
                                    <p:cond delay="0"/>
                                  </p:stCondLst>
                                  <p:childTnLst>
                                    <p:set>
                                      <p:cBhvr>
                                        <p:cTn id="6" dur="1" fill="hold">
                                          <p:stCondLst>
                                            <p:cond delay="0"/>
                                          </p:stCondLst>
                                        </p:cTn>
                                        <p:tgtEl>
                                          <p:spTgt spid="144466"/>
                                        </p:tgtEl>
                                        <p:attrNameLst>
                                          <p:attrName>style.visibility</p:attrName>
                                        </p:attrNameLst>
                                      </p:cBhvr>
                                      <p:to>
                                        <p:strVal val="visible"/>
                                      </p:to>
                                    </p:set>
                                    <p:anim calcmode="lin" valueType="num">
                                      <p:cBhvr>
                                        <p:cTn id="7" dur="5000" fill="hold"/>
                                        <p:tgtEl>
                                          <p:spTgt spid="144466"/>
                                        </p:tgtEl>
                                        <p:attrNameLst>
                                          <p:attrName>ppt_w</p:attrName>
                                        </p:attrNameLst>
                                      </p:cBhvr>
                                      <p:tavLst>
                                        <p:tav tm="0">
                                          <p:val>
                                            <p:fltVal val="0"/>
                                          </p:val>
                                        </p:tav>
                                        <p:tav tm="100000">
                                          <p:val>
                                            <p:strVal val="#ppt_w"/>
                                          </p:val>
                                        </p:tav>
                                      </p:tavLst>
                                    </p:anim>
                                    <p:anim calcmode="lin" valueType="num">
                                      <p:cBhvr>
                                        <p:cTn id="8" dur="5000" fill="hold"/>
                                        <p:tgtEl>
                                          <p:spTgt spid="144466"/>
                                        </p:tgtEl>
                                        <p:attrNameLst>
                                          <p:attrName>ppt_h</p:attrName>
                                        </p:attrNameLst>
                                      </p:cBhvr>
                                      <p:tavLst>
                                        <p:tav tm="0">
                                          <p:val>
                                            <p:fltVal val="0"/>
                                          </p:val>
                                        </p:tav>
                                        <p:tav tm="100000">
                                          <p:val>
                                            <p:strVal val="#ppt_h"/>
                                          </p:val>
                                        </p:tav>
                                      </p:tavLst>
                                    </p:anim>
                                    <p:animEffect transition="in" filter="fade">
                                      <p:cBhvr>
                                        <p:cTn id="9" dur="5000"/>
                                        <p:tgtEl>
                                          <p:spTgt spid="144466"/>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10" presetClass="entr" presetSubtype="0" fill="hold" nodeType="clickEffect">
                                  <p:stCondLst>
                                    <p:cond delay="0"/>
                                  </p:stCondLst>
                                  <p:childTnLst>
                                    <p:set>
                                      <p:cBhvr>
                                        <p:cTn id="13" dur="1" fill="hold">
                                          <p:stCondLst>
                                            <p:cond delay="0"/>
                                          </p:stCondLst>
                                        </p:cTn>
                                        <p:tgtEl>
                                          <p:spTgt spid="24582"/>
                                        </p:tgtEl>
                                        <p:attrNameLst>
                                          <p:attrName>style.visibility</p:attrName>
                                        </p:attrNameLst>
                                      </p:cBhvr>
                                      <p:to>
                                        <p:strVal val="visible"/>
                                      </p:to>
                                    </p:set>
                                    <p:animEffect transition="in" filter="fade">
                                      <p:cBhvr>
                                        <p:cTn id="14" dur="500"/>
                                        <p:tgtEl>
                                          <p:spTgt spid="24582"/>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53" presetClass="exit" presetSubtype="0" fill="hold" nodeType="clickEffect">
                                  <p:stCondLst>
                                    <p:cond delay="0"/>
                                  </p:stCondLst>
                                  <p:childTnLst>
                                    <p:anim calcmode="lin" valueType="num">
                                      <p:cBhvr>
                                        <p:cTn id="18" dur="5000"/>
                                        <p:tgtEl>
                                          <p:spTgt spid="144466"/>
                                        </p:tgtEl>
                                        <p:attrNameLst>
                                          <p:attrName>ppt_w</p:attrName>
                                        </p:attrNameLst>
                                      </p:cBhvr>
                                      <p:tavLst>
                                        <p:tav tm="0">
                                          <p:val>
                                            <p:strVal val="ppt_w"/>
                                          </p:val>
                                        </p:tav>
                                        <p:tav tm="100000">
                                          <p:val>
                                            <p:fltVal val="0"/>
                                          </p:val>
                                        </p:tav>
                                      </p:tavLst>
                                    </p:anim>
                                    <p:anim calcmode="lin" valueType="num">
                                      <p:cBhvr>
                                        <p:cTn id="19" dur="5000"/>
                                        <p:tgtEl>
                                          <p:spTgt spid="144466"/>
                                        </p:tgtEl>
                                        <p:attrNameLst>
                                          <p:attrName>ppt_h</p:attrName>
                                        </p:attrNameLst>
                                      </p:cBhvr>
                                      <p:tavLst>
                                        <p:tav tm="0">
                                          <p:val>
                                            <p:strVal val="ppt_h"/>
                                          </p:val>
                                        </p:tav>
                                        <p:tav tm="100000">
                                          <p:val>
                                            <p:fltVal val="0"/>
                                          </p:val>
                                        </p:tav>
                                      </p:tavLst>
                                    </p:anim>
                                    <p:animEffect transition="out" filter="fade">
                                      <p:cBhvr>
                                        <p:cTn id="20" dur="5000"/>
                                        <p:tgtEl>
                                          <p:spTgt spid="144466"/>
                                        </p:tgtEl>
                                      </p:cBhvr>
                                    </p:animEffect>
                                    <p:set>
                                      <p:cBhvr>
                                        <p:cTn id="21" dur="1" fill="hold">
                                          <p:stCondLst>
                                            <p:cond delay="4999"/>
                                          </p:stCondLst>
                                        </p:cTn>
                                        <p:tgtEl>
                                          <p:spTgt spid="144466"/>
                                        </p:tgtEl>
                                        <p:attrNameLst>
                                          <p:attrName>style.visibility</p:attrName>
                                        </p:attrNameLst>
                                      </p:cBhvr>
                                      <p:to>
                                        <p:strVal val="hidden"/>
                                      </p:to>
                                    </p:set>
                                  </p:childTnLst>
                                </p:cTn>
                              </p:par>
                              <p:par>
                                <p:cTn id="22" presetID="10" presetClass="exit" presetSubtype="0" fill="hold" nodeType="withEffect">
                                  <p:stCondLst>
                                    <p:cond delay="0"/>
                                  </p:stCondLst>
                                  <p:childTnLst>
                                    <p:animEffect transition="out" filter="fade">
                                      <p:cBhvr>
                                        <p:cTn id="23" dur="500"/>
                                        <p:tgtEl>
                                          <p:spTgt spid="24582"/>
                                        </p:tgtEl>
                                      </p:cBhvr>
                                    </p:animEffect>
                                    <p:set>
                                      <p:cBhvr>
                                        <p:cTn id="24" dur="1" fill="hold">
                                          <p:stCondLst>
                                            <p:cond delay="499"/>
                                          </p:stCondLst>
                                        </p:cTn>
                                        <p:tgtEl>
                                          <p:spTgt spid="2458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2"/>
          <p:cNvSpPr>
            <a:spLocks noGrp="1" noChangeArrowheads="1"/>
          </p:cNvSpPr>
          <p:nvPr>
            <p:ph type="title"/>
          </p:nvPr>
        </p:nvSpPr>
        <p:spPr/>
        <p:txBody>
          <a:bodyPr/>
          <a:lstStyle/>
          <a:p>
            <a:pPr eaLnBrk="1" hangingPunct="1">
              <a:defRPr/>
            </a:pPr>
            <a:r>
              <a:rPr lang="en-US" altLang="zh-CN" smtClean="0"/>
              <a:t>State Space Representation</a:t>
            </a:r>
          </a:p>
        </p:txBody>
      </p:sp>
      <p:sp>
        <p:nvSpPr>
          <p:cNvPr id="145411" name="Rectangle 3"/>
          <p:cNvSpPr>
            <a:spLocks noGrp="1" noChangeArrowheads="1"/>
          </p:cNvSpPr>
          <p:nvPr>
            <p:ph type="body" idx="1"/>
          </p:nvPr>
        </p:nvSpPr>
        <p:spPr>
          <a:xfrm>
            <a:off x="304800" y="1066800"/>
            <a:ext cx="8610600" cy="5562600"/>
          </a:xfrm>
        </p:spPr>
        <p:txBody>
          <a:bodyPr/>
          <a:lstStyle/>
          <a:p>
            <a:pPr eaLnBrk="1" hangingPunct="1">
              <a:defRPr/>
            </a:pPr>
            <a:r>
              <a:rPr lang="zh-CN" altLang="en-US" smtClean="0"/>
              <a:t>例题：八数码问题（重排九宫问题）</a:t>
            </a:r>
          </a:p>
          <a:p>
            <a:pPr eaLnBrk="1" hangingPunct="1">
              <a:defRPr/>
            </a:pPr>
            <a:endParaRPr lang="en-US" altLang="zh-CN" smtClean="0"/>
          </a:p>
        </p:txBody>
      </p:sp>
      <p:pic>
        <p:nvPicPr>
          <p:cNvPr id="2560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0" y="2133600"/>
            <a:ext cx="4995863" cy="2170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5413" name="Rectangle 5"/>
          <p:cNvSpPr>
            <a:spLocks noChangeArrowheads="1"/>
          </p:cNvSpPr>
          <p:nvPr/>
        </p:nvSpPr>
        <p:spPr bwMode="auto">
          <a:xfrm>
            <a:off x="304800" y="4343400"/>
            <a:ext cx="8610600" cy="228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eaLnBrk="1" hangingPunct="1">
              <a:spcBef>
                <a:spcPct val="20000"/>
              </a:spcBef>
              <a:buFont typeface="Wingdings" pitchFamily="2" charset="2"/>
              <a:buChar char="F"/>
              <a:defRPr/>
            </a:pPr>
            <a:r>
              <a:rPr lang="en-US" altLang="zh-CN" sz="3200" b="1">
                <a:solidFill>
                  <a:schemeClr val="accent2"/>
                </a:solidFill>
                <a:effectLst>
                  <a:outerShdw blurRad="38100" dist="38100" dir="2700000" algn="tl">
                    <a:srgbClr val="C0C0C0"/>
                  </a:outerShdw>
                </a:effectLst>
                <a:ea typeface="仿宋_GB2312" pitchFamily="49" charset="-122"/>
              </a:rPr>
              <a:t>O = {</a:t>
            </a:r>
            <a:r>
              <a:rPr lang="zh-CN" altLang="en-US" sz="3200" b="1">
                <a:solidFill>
                  <a:schemeClr val="accent2"/>
                </a:solidFill>
                <a:effectLst>
                  <a:outerShdw blurRad="38100" dist="38100" dir="2700000" algn="tl">
                    <a:srgbClr val="C0C0C0"/>
                  </a:outerShdw>
                </a:effectLst>
                <a:ea typeface="仿宋_GB2312" pitchFamily="49" charset="-122"/>
              </a:rPr>
              <a:t>数码移动操作</a:t>
            </a:r>
            <a:r>
              <a:rPr lang="en-US" altLang="zh-CN" sz="3200" b="1">
                <a:solidFill>
                  <a:schemeClr val="accent2"/>
                </a:solidFill>
                <a:effectLst>
                  <a:outerShdw blurRad="38100" dist="38100" dir="2700000" algn="tl">
                    <a:srgbClr val="C0C0C0"/>
                  </a:outerShdw>
                </a:effectLst>
                <a:ea typeface="仿宋_GB2312" pitchFamily="49" charset="-122"/>
              </a:rPr>
              <a:t>}</a:t>
            </a:r>
          </a:p>
          <a:p>
            <a:pPr marL="342900" indent="-342900" eaLnBrk="1" hangingPunct="1">
              <a:spcBef>
                <a:spcPct val="20000"/>
              </a:spcBef>
              <a:buFont typeface="Wingdings" pitchFamily="2" charset="2"/>
              <a:buChar char="F"/>
              <a:defRPr/>
            </a:pPr>
            <a:r>
              <a:rPr lang="en-US" altLang="zh-CN" sz="3200" b="1">
                <a:solidFill>
                  <a:schemeClr val="accent2"/>
                </a:solidFill>
                <a:effectLst>
                  <a:outerShdw blurRad="38100" dist="38100" dir="2700000" algn="tl">
                    <a:srgbClr val="C0C0C0"/>
                  </a:outerShdw>
                </a:effectLst>
                <a:ea typeface="仿宋_GB2312" pitchFamily="49" charset="-122"/>
              </a:rPr>
              <a:t>O = {</a:t>
            </a:r>
            <a:r>
              <a:rPr lang="en-US" altLang="zh-CN" sz="3200" b="1">
                <a:solidFill>
                  <a:schemeClr val="accent2"/>
                </a:solidFill>
                <a:effectLst>
                  <a:outerShdw blurRad="38100" dist="38100" dir="2700000" algn="tl">
                    <a:srgbClr val="C0C0C0"/>
                  </a:outerShdw>
                </a:effectLst>
                <a:sym typeface="Symbol" pitchFamily="18" charset="2"/>
              </a:rPr>
              <a:t></a:t>
            </a:r>
            <a:r>
              <a:rPr lang="en-US" altLang="zh-CN" sz="3200" b="1">
                <a:solidFill>
                  <a:schemeClr val="accent2"/>
                </a:solidFill>
                <a:effectLst>
                  <a:outerShdw blurRad="38100" dist="38100" dir="2700000" algn="tl">
                    <a:srgbClr val="C0C0C0"/>
                  </a:outerShdw>
                </a:effectLst>
              </a:rPr>
              <a:t>, </a:t>
            </a:r>
            <a:r>
              <a:rPr lang="en-US" altLang="zh-CN" sz="3200" b="1">
                <a:solidFill>
                  <a:schemeClr val="accent2"/>
                </a:solidFill>
                <a:effectLst>
                  <a:outerShdw blurRad="38100" dist="38100" dir="2700000" algn="tl">
                    <a:srgbClr val="C0C0C0"/>
                  </a:outerShdw>
                </a:effectLst>
                <a:sym typeface="Symbol" pitchFamily="18" charset="2"/>
              </a:rPr>
              <a:t></a:t>
            </a:r>
            <a:r>
              <a:rPr lang="en-US" altLang="zh-CN" sz="3200" b="1">
                <a:solidFill>
                  <a:schemeClr val="accent2"/>
                </a:solidFill>
                <a:effectLst>
                  <a:outerShdw blurRad="38100" dist="38100" dir="2700000" algn="tl">
                    <a:srgbClr val="C0C0C0"/>
                  </a:outerShdw>
                </a:effectLst>
              </a:rPr>
              <a:t>, </a:t>
            </a:r>
            <a:r>
              <a:rPr lang="en-US" altLang="zh-CN" sz="3200" b="1">
                <a:solidFill>
                  <a:schemeClr val="accent2"/>
                </a:solidFill>
                <a:effectLst>
                  <a:outerShdw blurRad="38100" dist="38100" dir="2700000" algn="tl">
                    <a:srgbClr val="C0C0C0"/>
                  </a:outerShdw>
                </a:effectLst>
                <a:sym typeface="Symbol" pitchFamily="18" charset="2"/>
              </a:rPr>
              <a:t></a:t>
            </a:r>
            <a:r>
              <a:rPr lang="en-US" altLang="zh-CN" sz="3200" b="1">
                <a:solidFill>
                  <a:schemeClr val="accent2"/>
                </a:solidFill>
                <a:effectLst>
                  <a:outerShdw blurRad="38100" dist="38100" dir="2700000" algn="tl">
                    <a:srgbClr val="C0C0C0"/>
                  </a:outerShdw>
                </a:effectLst>
              </a:rPr>
              <a:t>, </a:t>
            </a:r>
            <a:r>
              <a:rPr lang="en-US" altLang="zh-CN" sz="3200" b="1">
                <a:solidFill>
                  <a:schemeClr val="accent2"/>
                </a:solidFill>
                <a:effectLst>
                  <a:outerShdw blurRad="38100" dist="38100" dir="2700000" algn="tl">
                    <a:srgbClr val="C0C0C0"/>
                  </a:outerShdw>
                </a:effectLst>
                <a:sym typeface="Symbol" pitchFamily="18" charset="2"/>
              </a:rPr>
              <a:t></a:t>
            </a:r>
            <a:r>
              <a:rPr lang="en-US" altLang="zh-CN" sz="3200" b="1">
                <a:solidFill>
                  <a:schemeClr val="accent2"/>
                </a:solidFill>
                <a:effectLst>
                  <a:outerShdw blurRad="38100" dist="38100" dir="2700000" algn="tl">
                    <a:srgbClr val="C0C0C0"/>
                  </a:outerShdw>
                </a:effectLst>
                <a:ea typeface="仿宋_GB2312" pitchFamily="49" charset="-122"/>
              </a:rPr>
              <a:t> }</a:t>
            </a:r>
            <a:r>
              <a:rPr lang="zh-CN" altLang="en-US" sz="3200" b="1">
                <a:solidFill>
                  <a:schemeClr val="accent2"/>
                </a:solidFill>
                <a:effectLst>
                  <a:outerShdw blurRad="38100" dist="38100" dir="2700000" algn="tl">
                    <a:srgbClr val="C0C0C0"/>
                  </a:outerShdw>
                </a:effectLst>
                <a:ea typeface="仿宋_GB2312" pitchFamily="49" charset="-122"/>
              </a:rPr>
              <a:t>，箭头表示移动空格</a:t>
            </a:r>
          </a:p>
        </p:txBody>
      </p:sp>
      <p:sp>
        <p:nvSpPr>
          <p:cNvPr id="145414" name="AutoShape 6"/>
          <p:cNvSpPr>
            <a:spLocks noChangeArrowheads="1"/>
          </p:cNvSpPr>
          <p:nvPr/>
        </p:nvSpPr>
        <p:spPr bwMode="auto">
          <a:xfrm>
            <a:off x="1143000" y="1143000"/>
            <a:ext cx="6400800" cy="4267200"/>
          </a:xfrm>
          <a:prstGeom prst="irregularSeal2">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defRPr/>
            </a:pPr>
            <a:r>
              <a:rPr lang="en-US" altLang="zh-CN" sz="3600" b="1">
                <a:solidFill>
                  <a:srgbClr val="FF0066"/>
                </a:solidFill>
                <a:effectLst>
                  <a:outerShdw blurRad="38100" dist="38100" dir="2700000" algn="tl">
                    <a:srgbClr val="000000"/>
                  </a:outerShdw>
                </a:effectLst>
                <a:ea typeface="仿宋_GB2312" pitchFamily="49" charset="-122"/>
              </a:rPr>
              <a:t> </a:t>
            </a:r>
            <a:r>
              <a:rPr lang="zh-CN" altLang="en-US" sz="3600" b="1">
                <a:solidFill>
                  <a:srgbClr val="FF0066"/>
                </a:solidFill>
                <a:effectLst>
                  <a:outerShdw blurRad="38100" dist="38100" dir="2700000" algn="tl">
                    <a:srgbClr val="000000"/>
                  </a:outerShdw>
                </a:effectLst>
                <a:ea typeface="仿宋_GB2312" pitchFamily="49" charset="-122"/>
              </a:rPr>
              <a:t>如何求解？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45413">
                                            <p:txEl>
                                              <p:pRg st="0" end="0"/>
                                            </p:txEl>
                                          </p:spTgt>
                                        </p:tgtEl>
                                        <p:attrNameLst>
                                          <p:attrName>style.visibility</p:attrName>
                                        </p:attrNameLst>
                                      </p:cBhvr>
                                      <p:to>
                                        <p:strVal val="visible"/>
                                      </p:to>
                                    </p:set>
                                    <p:animEffect transition="in" filter="wipe(left)">
                                      <p:cBhvr>
                                        <p:cTn id="7" dur="500"/>
                                        <p:tgtEl>
                                          <p:spTgt spid="14541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45413">
                                            <p:txEl>
                                              <p:pRg st="1" end="1"/>
                                            </p:txEl>
                                          </p:spTgt>
                                        </p:tgtEl>
                                        <p:attrNameLst>
                                          <p:attrName>style.visibility</p:attrName>
                                        </p:attrNameLst>
                                      </p:cBhvr>
                                      <p:to>
                                        <p:strVal val="visible"/>
                                      </p:to>
                                    </p:set>
                                    <p:animEffect transition="in" filter="wipe(left)">
                                      <p:cBhvr>
                                        <p:cTn id="12" dur="500"/>
                                        <p:tgtEl>
                                          <p:spTgt spid="145413">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3" presetClass="entr" presetSubtype="16" fill="hold" grpId="0" nodeType="clickEffect">
                                  <p:stCondLst>
                                    <p:cond delay="0"/>
                                  </p:stCondLst>
                                  <p:childTnLst>
                                    <p:set>
                                      <p:cBhvr>
                                        <p:cTn id="16" dur="1" fill="hold">
                                          <p:stCondLst>
                                            <p:cond delay="0"/>
                                          </p:stCondLst>
                                        </p:cTn>
                                        <p:tgtEl>
                                          <p:spTgt spid="145414"/>
                                        </p:tgtEl>
                                        <p:attrNameLst>
                                          <p:attrName>style.visibility</p:attrName>
                                        </p:attrNameLst>
                                      </p:cBhvr>
                                      <p:to>
                                        <p:strVal val="visible"/>
                                      </p:to>
                                    </p:set>
                                    <p:anim calcmode="lin" valueType="num">
                                      <p:cBhvr>
                                        <p:cTn id="17" dur="500" fill="hold"/>
                                        <p:tgtEl>
                                          <p:spTgt spid="145414"/>
                                        </p:tgtEl>
                                        <p:attrNameLst>
                                          <p:attrName>ppt_w</p:attrName>
                                        </p:attrNameLst>
                                      </p:cBhvr>
                                      <p:tavLst>
                                        <p:tav tm="0">
                                          <p:val>
                                            <p:fltVal val="0"/>
                                          </p:val>
                                        </p:tav>
                                        <p:tav tm="100000">
                                          <p:val>
                                            <p:strVal val="#ppt_w"/>
                                          </p:val>
                                        </p:tav>
                                      </p:tavLst>
                                    </p:anim>
                                    <p:anim calcmode="lin" valueType="num">
                                      <p:cBhvr>
                                        <p:cTn id="18" dur="500" fill="hold"/>
                                        <p:tgtEl>
                                          <p:spTgt spid="145414"/>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5413" grpId="0" build="p" autoUpdateAnimBg="0"/>
      <p:bldP spid="145414" grpId="0" animBg="1" autoUpdateAnimBg="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2613" y="1674813"/>
            <a:ext cx="8021637" cy="4967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5410" name="Rectangle 2"/>
          <p:cNvSpPr>
            <a:spLocks noGrp="1" noChangeArrowheads="1"/>
          </p:cNvSpPr>
          <p:nvPr>
            <p:ph type="title"/>
          </p:nvPr>
        </p:nvSpPr>
        <p:spPr/>
        <p:txBody>
          <a:bodyPr/>
          <a:lstStyle/>
          <a:p>
            <a:pPr eaLnBrk="1" hangingPunct="1">
              <a:defRPr/>
            </a:pPr>
            <a:r>
              <a:rPr lang="en-US" altLang="zh-CN" smtClean="0"/>
              <a:t>State Space Representation</a:t>
            </a:r>
          </a:p>
        </p:txBody>
      </p:sp>
      <p:sp>
        <p:nvSpPr>
          <p:cNvPr id="145411" name="Rectangle 3"/>
          <p:cNvSpPr>
            <a:spLocks noGrp="1" noChangeArrowheads="1"/>
          </p:cNvSpPr>
          <p:nvPr>
            <p:ph type="body" idx="1"/>
          </p:nvPr>
        </p:nvSpPr>
        <p:spPr>
          <a:xfrm>
            <a:off x="304800" y="1066800"/>
            <a:ext cx="8610600" cy="5562600"/>
          </a:xfrm>
        </p:spPr>
        <p:txBody>
          <a:bodyPr/>
          <a:lstStyle/>
          <a:p>
            <a:pPr eaLnBrk="1" hangingPunct="1">
              <a:defRPr/>
            </a:pPr>
            <a:r>
              <a:rPr lang="zh-CN" altLang="en-US" dirty="0" smtClean="0"/>
              <a:t>练习：野人与传教士问题</a:t>
            </a:r>
          </a:p>
          <a:p>
            <a:pPr eaLnBrk="1" hangingPunct="1">
              <a:defRPr/>
            </a:pPr>
            <a:endParaRPr lang="en-US" altLang="zh-CN" dirty="0" smtClean="0"/>
          </a:p>
        </p:txBody>
      </p:sp>
      <p:pic>
        <p:nvPicPr>
          <p:cNvPr id="9" name="Picture 6" descr="Missionary"/>
          <p:cNvPicPr>
            <a:picLocks noChangeAspect="1" noChangeArrowheads="1"/>
          </p:cNvPicPr>
          <p:nvPr/>
        </p:nvPicPr>
        <p:blipFill>
          <a:blip r:embed="rId3" cstate="print">
            <a:extLst>
              <a:ext uri="{28A0092B-C50C-407E-A947-70E740481C1C}">
                <a14:useLocalDpi xmlns:a14="http://schemas.microsoft.com/office/drawing/2010/main" val="0"/>
              </a:ext>
            </a:extLst>
          </a:blip>
          <a:srcRect l="2527" t="2538" r="8163" b="8122"/>
          <a:stretch>
            <a:fillRect/>
          </a:stretch>
        </p:blipFill>
        <p:spPr bwMode="auto">
          <a:xfrm>
            <a:off x="2024398" y="2328118"/>
            <a:ext cx="860411" cy="988867"/>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0" name="Picture 7" descr="cannibal"/>
          <p:cNvPicPr>
            <a:picLocks noChangeAspect="1" noChangeArrowheads="1"/>
          </p:cNvPicPr>
          <p:nvPr/>
        </p:nvPicPr>
        <p:blipFill>
          <a:blip r:embed="rId4" cstate="print">
            <a:extLst>
              <a:ext uri="{28A0092B-C50C-407E-A947-70E740481C1C}">
                <a14:useLocalDpi xmlns:a14="http://schemas.microsoft.com/office/drawing/2010/main" val="0"/>
              </a:ext>
            </a:extLst>
          </a:blip>
          <a:srcRect l="9091" r="4546"/>
          <a:stretch>
            <a:fillRect/>
          </a:stretch>
        </p:blipFill>
        <p:spPr bwMode="auto">
          <a:xfrm>
            <a:off x="4865586" y="2974476"/>
            <a:ext cx="930698" cy="861623"/>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1" name="Picture 8" descr="Missionary"/>
          <p:cNvPicPr>
            <a:picLocks noChangeAspect="1" noChangeArrowheads="1"/>
          </p:cNvPicPr>
          <p:nvPr/>
        </p:nvPicPr>
        <p:blipFill>
          <a:blip r:embed="rId3" cstate="print">
            <a:extLst>
              <a:ext uri="{28A0092B-C50C-407E-A947-70E740481C1C}">
                <a14:useLocalDpi xmlns:a14="http://schemas.microsoft.com/office/drawing/2010/main" val="0"/>
              </a:ext>
            </a:extLst>
          </a:blip>
          <a:srcRect l="2527" t="2538" r="8163" b="8122"/>
          <a:stretch>
            <a:fillRect/>
          </a:stretch>
        </p:blipFill>
        <p:spPr bwMode="auto">
          <a:xfrm>
            <a:off x="3091198" y="1947118"/>
            <a:ext cx="860411" cy="988867"/>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2" name="Picture 9" descr="Missionary"/>
          <p:cNvPicPr>
            <a:picLocks noChangeAspect="1" noChangeArrowheads="1"/>
          </p:cNvPicPr>
          <p:nvPr/>
        </p:nvPicPr>
        <p:blipFill>
          <a:blip r:embed="rId3" cstate="print">
            <a:extLst>
              <a:ext uri="{28A0092B-C50C-407E-A947-70E740481C1C}">
                <a14:useLocalDpi xmlns:a14="http://schemas.microsoft.com/office/drawing/2010/main" val="0"/>
              </a:ext>
            </a:extLst>
          </a:blip>
          <a:srcRect l="2527" t="2538" r="8163" b="8122"/>
          <a:stretch>
            <a:fillRect/>
          </a:stretch>
        </p:blipFill>
        <p:spPr bwMode="auto">
          <a:xfrm>
            <a:off x="2938798" y="2861518"/>
            <a:ext cx="860411" cy="988867"/>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3" name="Picture 10" descr="cannibal"/>
          <p:cNvPicPr>
            <a:picLocks noChangeAspect="1" noChangeArrowheads="1"/>
          </p:cNvPicPr>
          <p:nvPr/>
        </p:nvPicPr>
        <p:blipFill>
          <a:blip r:embed="rId4" cstate="print">
            <a:extLst>
              <a:ext uri="{28A0092B-C50C-407E-A947-70E740481C1C}">
                <a14:useLocalDpi xmlns:a14="http://schemas.microsoft.com/office/drawing/2010/main" val="0"/>
              </a:ext>
            </a:extLst>
          </a:blip>
          <a:srcRect l="9091" r="4546"/>
          <a:stretch>
            <a:fillRect/>
          </a:stretch>
        </p:blipFill>
        <p:spPr bwMode="auto">
          <a:xfrm>
            <a:off x="5856186" y="2669676"/>
            <a:ext cx="930698" cy="861623"/>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4" name="Picture 11" descr="cannibal"/>
          <p:cNvPicPr>
            <a:picLocks noChangeAspect="1" noChangeArrowheads="1"/>
          </p:cNvPicPr>
          <p:nvPr/>
        </p:nvPicPr>
        <p:blipFill>
          <a:blip r:embed="rId4" cstate="print">
            <a:extLst>
              <a:ext uri="{28A0092B-C50C-407E-A947-70E740481C1C}">
                <a14:useLocalDpi xmlns:a14="http://schemas.microsoft.com/office/drawing/2010/main" val="0"/>
              </a:ext>
            </a:extLst>
          </a:blip>
          <a:srcRect l="9091" r="4546"/>
          <a:stretch>
            <a:fillRect/>
          </a:stretch>
        </p:blipFill>
        <p:spPr bwMode="auto">
          <a:xfrm>
            <a:off x="6846786" y="2517276"/>
            <a:ext cx="930698" cy="861623"/>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2"/>
          <p:cNvSpPr>
            <a:spLocks noGrp="1" noChangeArrowheads="1"/>
          </p:cNvSpPr>
          <p:nvPr>
            <p:ph type="title"/>
          </p:nvPr>
        </p:nvSpPr>
        <p:spPr/>
        <p:txBody>
          <a:bodyPr/>
          <a:lstStyle/>
          <a:p>
            <a:pPr eaLnBrk="1" hangingPunct="1">
              <a:defRPr/>
            </a:pPr>
            <a:r>
              <a:rPr lang="en-US" altLang="zh-CN" smtClean="0"/>
              <a:t>State Space Graph</a:t>
            </a:r>
          </a:p>
        </p:txBody>
      </p:sp>
      <p:sp>
        <p:nvSpPr>
          <p:cNvPr id="146435" name="Rectangle 3"/>
          <p:cNvSpPr>
            <a:spLocks noGrp="1" noChangeArrowheads="1"/>
          </p:cNvSpPr>
          <p:nvPr>
            <p:ph type="body" idx="1"/>
          </p:nvPr>
        </p:nvSpPr>
        <p:spPr/>
        <p:txBody>
          <a:bodyPr/>
          <a:lstStyle/>
          <a:p>
            <a:pPr eaLnBrk="1" hangingPunct="1">
              <a:defRPr/>
            </a:pPr>
            <a:r>
              <a:rPr lang="zh-CN" altLang="en-US" smtClean="0"/>
              <a:t>状态空间可用有向图来描述</a:t>
            </a:r>
          </a:p>
          <a:p>
            <a:pPr lvl="1" eaLnBrk="1" hangingPunct="1">
              <a:defRPr/>
            </a:pPr>
            <a:r>
              <a:rPr lang="zh-CN" altLang="en-US" smtClean="0"/>
              <a:t>图的节点表示问题的状态</a:t>
            </a:r>
          </a:p>
          <a:p>
            <a:pPr lvl="1" eaLnBrk="1" hangingPunct="1">
              <a:defRPr/>
            </a:pPr>
            <a:r>
              <a:rPr lang="zh-CN" altLang="en-US" smtClean="0"/>
              <a:t>图的弧表示状态之间的关系</a:t>
            </a:r>
          </a:p>
          <a:p>
            <a:pPr lvl="1" eaLnBrk="1" hangingPunct="1">
              <a:defRPr/>
            </a:pPr>
            <a:r>
              <a:rPr lang="zh-CN" altLang="en-US" smtClean="0"/>
              <a:t>弧可用一个数字表示对应操作算子的代价</a:t>
            </a:r>
          </a:p>
          <a:p>
            <a:pPr lvl="1" eaLnBrk="1" hangingPunct="1">
              <a:defRPr/>
            </a:pPr>
            <a:r>
              <a:rPr lang="zh-CN" altLang="en-US" smtClean="0"/>
              <a:t>问题求解等价于在图中寻找从起点到目标点的路径</a:t>
            </a:r>
          </a:p>
        </p:txBody>
      </p:sp>
      <p:pic>
        <p:nvPicPr>
          <p:cNvPr id="27652" name="Picture 10" descr="shortest_path_fina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43213" y="3789363"/>
            <a:ext cx="3816350" cy="272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2"/>
          <p:cNvSpPr>
            <a:spLocks noGrp="1" noChangeArrowheads="1"/>
          </p:cNvSpPr>
          <p:nvPr>
            <p:ph type="title"/>
          </p:nvPr>
        </p:nvSpPr>
        <p:spPr/>
        <p:txBody>
          <a:bodyPr/>
          <a:lstStyle/>
          <a:p>
            <a:pPr eaLnBrk="1" hangingPunct="1">
              <a:defRPr/>
            </a:pPr>
            <a:r>
              <a:rPr lang="en-US" altLang="zh-CN" smtClean="0"/>
              <a:t>State Space Graph</a:t>
            </a:r>
          </a:p>
        </p:txBody>
      </p:sp>
      <p:sp>
        <p:nvSpPr>
          <p:cNvPr id="154627" name="Rectangle 3"/>
          <p:cNvSpPr>
            <a:spLocks noGrp="1" noChangeArrowheads="1"/>
          </p:cNvSpPr>
          <p:nvPr>
            <p:ph type="body" idx="1"/>
          </p:nvPr>
        </p:nvSpPr>
        <p:spPr/>
        <p:txBody>
          <a:bodyPr/>
          <a:lstStyle/>
          <a:p>
            <a:pPr eaLnBrk="1" hangingPunct="1">
              <a:defRPr/>
            </a:pPr>
            <a:r>
              <a:rPr lang="zh-CN" altLang="en-US" smtClean="0"/>
              <a:t>八数码问题状态空间的图描述</a:t>
            </a:r>
          </a:p>
          <a:p>
            <a:pPr eaLnBrk="1" hangingPunct="1">
              <a:defRPr/>
            </a:pPr>
            <a:endParaRPr lang="en-US" altLang="zh-CN" smtClean="0"/>
          </a:p>
        </p:txBody>
      </p:sp>
      <p:pic>
        <p:nvPicPr>
          <p:cNvPr id="2867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1905000"/>
            <a:ext cx="8001000" cy="430847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2"/>
          <p:cNvSpPr>
            <a:spLocks noGrp="1" noChangeArrowheads="1"/>
          </p:cNvSpPr>
          <p:nvPr>
            <p:ph type="title"/>
          </p:nvPr>
        </p:nvSpPr>
        <p:spPr/>
        <p:txBody>
          <a:bodyPr/>
          <a:lstStyle/>
          <a:p>
            <a:pPr eaLnBrk="1" hangingPunct="1">
              <a:defRPr/>
            </a:pPr>
            <a:r>
              <a:rPr lang="en-US" altLang="zh-CN" smtClean="0"/>
              <a:t>State Space Graph</a:t>
            </a:r>
          </a:p>
        </p:txBody>
      </p:sp>
      <p:sp>
        <p:nvSpPr>
          <p:cNvPr id="154627" name="Rectangle 3"/>
          <p:cNvSpPr>
            <a:spLocks noGrp="1" noChangeArrowheads="1"/>
          </p:cNvSpPr>
          <p:nvPr>
            <p:ph type="body" idx="1"/>
          </p:nvPr>
        </p:nvSpPr>
        <p:spPr/>
        <p:txBody>
          <a:bodyPr/>
          <a:lstStyle/>
          <a:p>
            <a:pPr eaLnBrk="1" hangingPunct="1">
              <a:defRPr/>
            </a:pPr>
            <a:r>
              <a:rPr lang="zh-CN" altLang="en-US" dirty="0" smtClean="0"/>
              <a:t>练习：野人与传教士问题</a:t>
            </a:r>
          </a:p>
          <a:p>
            <a:pPr eaLnBrk="1" hangingPunct="1">
              <a:defRPr/>
            </a:pPr>
            <a:endParaRPr lang="en-US" altLang="zh-CN" dirty="0" smtClean="0"/>
          </a:p>
        </p:txBody>
      </p:sp>
      <p:pic>
        <p:nvPicPr>
          <p:cNvPr id="2970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2613" y="1674813"/>
            <a:ext cx="8021637" cy="4967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6" descr="Missionary"/>
          <p:cNvPicPr>
            <a:picLocks noChangeAspect="1" noChangeArrowheads="1"/>
          </p:cNvPicPr>
          <p:nvPr/>
        </p:nvPicPr>
        <p:blipFill>
          <a:blip r:embed="rId3" cstate="print">
            <a:extLst>
              <a:ext uri="{28A0092B-C50C-407E-A947-70E740481C1C}">
                <a14:useLocalDpi xmlns:a14="http://schemas.microsoft.com/office/drawing/2010/main" val="0"/>
              </a:ext>
            </a:extLst>
          </a:blip>
          <a:srcRect l="2527" t="2538" r="8163" b="8122"/>
          <a:stretch>
            <a:fillRect/>
          </a:stretch>
        </p:blipFill>
        <p:spPr bwMode="auto">
          <a:xfrm>
            <a:off x="2024398" y="2328118"/>
            <a:ext cx="860411" cy="988867"/>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8" name="Picture 7" descr="cannibal"/>
          <p:cNvPicPr>
            <a:picLocks noChangeAspect="1" noChangeArrowheads="1"/>
          </p:cNvPicPr>
          <p:nvPr/>
        </p:nvPicPr>
        <p:blipFill>
          <a:blip r:embed="rId4" cstate="print">
            <a:extLst>
              <a:ext uri="{28A0092B-C50C-407E-A947-70E740481C1C}">
                <a14:useLocalDpi xmlns:a14="http://schemas.microsoft.com/office/drawing/2010/main" val="0"/>
              </a:ext>
            </a:extLst>
          </a:blip>
          <a:srcRect l="9091" r="4546"/>
          <a:stretch>
            <a:fillRect/>
          </a:stretch>
        </p:blipFill>
        <p:spPr bwMode="auto">
          <a:xfrm>
            <a:off x="4865586" y="2974476"/>
            <a:ext cx="930698" cy="861623"/>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9" name="Picture 8" descr="Missionary"/>
          <p:cNvPicPr>
            <a:picLocks noChangeAspect="1" noChangeArrowheads="1"/>
          </p:cNvPicPr>
          <p:nvPr/>
        </p:nvPicPr>
        <p:blipFill>
          <a:blip r:embed="rId3" cstate="print">
            <a:extLst>
              <a:ext uri="{28A0092B-C50C-407E-A947-70E740481C1C}">
                <a14:useLocalDpi xmlns:a14="http://schemas.microsoft.com/office/drawing/2010/main" val="0"/>
              </a:ext>
            </a:extLst>
          </a:blip>
          <a:srcRect l="2527" t="2538" r="8163" b="8122"/>
          <a:stretch>
            <a:fillRect/>
          </a:stretch>
        </p:blipFill>
        <p:spPr bwMode="auto">
          <a:xfrm>
            <a:off x="3091198" y="1947118"/>
            <a:ext cx="860411" cy="988867"/>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0" name="Picture 9" descr="Missionary"/>
          <p:cNvPicPr>
            <a:picLocks noChangeAspect="1" noChangeArrowheads="1"/>
          </p:cNvPicPr>
          <p:nvPr/>
        </p:nvPicPr>
        <p:blipFill>
          <a:blip r:embed="rId3" cstate="print">
            <a:extLst>
              <a:ext uri="{28A0092B-C50C-407E-A947-70E740481C1C}">
                <a14:useLocalDpi xmlns:a14="http://schemas.microsoft.com/office/drawing/2010/main" val="0"/>
              </a:ext>
            </a:extLst>
          </a:blip>
          <a:srcRect l="2527" t="2538" r="8163" b="8122"/>
          <a:stretch>
            <a:fillRect/>
          </a:stretch>
        </p:blipFill>
        <p:spPr bwMode="auto">
          <a:xfrm>
            <a:off x="2938798" y="2861518"/>
            <a:ext cx="860411" cy="988867"/>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1" name="Picture 10" descr="cannibal"/>
          <p:cNvPicPr>
            <a:picLocks noChangeAspect="1" noChangeArrowheads="1"/>
          </p:cNvPicPr>
          <p:nvPr/>
        </p:nvPicPr>
        <p:blipFill>
          <a:blip r:embed="rId4" cstate="print">
            <a:extLst>
              <a:ext uri="{28A0092B-C50C-407E-A947-70E740481C1C}">
                <a14:useLocalDpi xmlns:a14="http://schemas.microsoft.com/office/drawing/2010/main" val="0"/>
              </a:ext>
            </a:extLst>
          </a:blip>
          <a:srcRect l="9091" r="4546"/>
          <a:stretch>
            <a:fillRect/>
          </a:stretch>
        </p:blipFill>
        <p:spPr bwMode="auto">
          <a:xfrm>
            <a:off x="5856186" y="2669676"/>
            <a:ext cx="930698" cy="861623"/>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2" name="Picture 11" descr="cannibal"/>
          <p:cNvPicPr>
            <a:picLocks noChangeAspect="1" noChangeArrowheads="1"/>
          </p:cNvPicPr>
          <p:nvPr/>
        </p:nvPicPr>
        <p:blipFill>
          <a:blip r:embed="rId4" cstate="print">
            <a:extLst>
              <a:ext uri="{28A0092B-C50C-407E-A947-70E740481C1C}">
                <a14:useLocalDpi xmlns:a14="http://schemas.microsoft.com/office/drawing/2010/main" val="0"/>
              </a:ext>
            </a:extLst>
          </a:blip>
          <a:srcRect l="9091" r="4546"/>
          <a:stretch>
            <a:fillRect/>
          </a:stretch>
        </p:blipFill>
        <p:spPr bwMode="auto">
          <a:xfrm>
            <a:off x="6846786" y="2517276"/>
            <a:ext cx="930698" cy="861623"/>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2"/>
          <p:cNvSpPr>
            <a:spLocks noGrp="1" noChangeArrowheads="1"/>
          </p:cNvSpPr>
          <p:nvPr>
            <p:ph type="title"/>
          </p:nvPr>
        </p:nvSpPr>
        <p:spPr/>
        <p:txBody>
          <a:bodyPr/>
          <a:lstStyle/>
          <a:p>
            <a:pPr eaLnBrk="1" hangingPunct="1">
              <a:defRPr/>
            </a:pPr>
            <a:r>
              <a:rPr lang="en-US" altLang="zh-CN" smtClean="0"/>
              <a:t>Examples</a:t>
            </a:r>
          </a:p>
        </p:txBody>
      </p:sp>
      <p:sp>
        <p:nvSpPr>
          <p:cNvPr id="147459" name="Rectangle 3"/>
          <p:cNvSpPr>
            <a:spLocks noGrp="1" noChangeArrowheads="1"/>
          </p:cNvSpPr>
          <p:nvPr>
            <p:ph type="body" idx="1"/>
          </p:nvPr>
        </p:nvSpPr>
        <p:spPr/>
        <p:txBody>
          <a:bodyPr/>
          <a:lstStyle/>
          <a:p>
            <a:pPr eaLnBrk="1" hangingPunct="1">
              <a:defRPr/>
            </a:pPr>
            <a:r>
              <a:rPr lang="en-US" altLang="zh-CN" smtClean="0"/>
              <a:t>TSP</a:t>
            </a:r>
            <a:r>
              <a:rPr lang="zh-CN" altLang="en-US" smtClean="0"/>
              <a:t>问题（</a:t>
            </a:r>
            <a:r>
              <a:rPr lang="en-US" altLang="zh-CN" smtClean="0"/>
              <a:t>Traveling Saleman Problem</a:t>
            </a:r>
            <a:r>
              <a:rPr lang="zh-CN" altLang="en-US" smtClean="0"/>
              <a:t>）</a:t>
            </a:r>
          </a:p>
          <a:p>
            <a:pPr lvl="1" eaLnBrk="1" hangingPunct="1">
              <a:defRPr/>
            </a:pPr>
            <a:r>
              <a:rPr lang="zh-CN" altLang="en-US" smtClean="0"/>
              <a:t>有一个推销员，要到</a:t>
            </a:r>
            <a:r>
              <a:rPr lang="en-US" altLang="zh-CN" i="1" smtClean="0"/>
              <a:t>n</a:t>
            </a:r>
            <a:r>
              <a:rPr lang="zh-CN" altLang="en-US" smtClean="0"/>
              <a:t>个城市推销商品，他要找出一个包含所有</a:t>
            </a:r>
            <a:r>
              <a:rPr lang="en-US" altLang="zh-CN" i="1" smtClean="0"/>
              <a:t>n</a:t>
            </a:r>
            <a:r>
              <a:rPr lang="zh-CN" altLang="en-US" smtClean="0"/>
              <a:t>个城市（每个城市只能经过一次）的具有最短路程的环路。</a:t>
            </a:r>
          </a:p>
        </p:txBody>
      </p:sp>
      <p:pic>
        <p:nvPicPr>
          <p:cNvPr id="30724"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2275" y="3141663"/>
            <a:ext cx="5824538" cy="281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p:txBody>
          <a:bodyPr/>
          <a:lstStyle/>
          <a:p>
            <a:pPr eaLnBrk="1" hangingPunct="1">
              <a:defRPr/>
            </a:pPr>
            <a:r>
              <a:rPr lang="en-US" altLang="zh-CN" smtClean="0"/>
              <a:t>Review</a:t>
            </a:r>
          </a:p>
        </p:txBody>
      </p:sp>
      <p:pic>
        <p:nvPicPr>
          <p:cNvPr id="4099" name="Picture 5" descr="Boa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descr="Missionary"/>
          <p:cNvPicPr>
            <a:picLocks noChangeAspect="1" noChangeArrowheads="1"/>
          </p:cNvPicPr>
          <p:nvPr/>
        </p:nvPicPr>
        <p:blipFill>
          <a:blip r:embed="rId3" cstate="print">
            <a:extLst>
              <a:ext uri="{28A0092B-C50C-407E-A947-70E740481C1C}">
                <a14:useLocalDpi xmlns:a14="http://schemas.microsoft.com/office/drawing/2010/main" val="0"/>
              </a:ext>
            </a:extLst>
          </a:blip>
          <a:srcRect l="2527" t="2538" r="8163" b="8122"/>
          <a:stretch>
            <a:fillRect/>
          </a:stretch>
        </p:blipFill>
        <p:spPr bwMode="auto">
          <a:xfrm>
            <a:off x="533400" y="990600"/>
            <a:ext cx="1127125" cy="129540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7" name="Picture 7" descr="cannibal"/>
          <p:cNvPicPr>
            <a:picLocks noChangeAspect="1" noChangeArrowheads="1"/>
          </p:cNvPicPr>
          <p:nvPr/>
        </p:nvPicPr>
        <p:blipFill>
          <a:blip r:embed="rId4" cstate="print">
            <a:extLst>
              <a:ext uri="{28A0092B-C50C-407E-A947-70E740481C1C}">
                <a14:useLocalDpi xmlns:a14="http://schemas.microsoft.com/office/drawing/2010/main" val="0"/>
              </a:ext>
            </a:extLst>
          </a:blip>
          <a:srcRect l="9091" r="4546"/>
          <a:stretch>
            <a:fillRect/>
          </a:stretch>
        </p:blipFill>
        <p:spPr bwMode="auto">
          <a:xfrm>
            <a:off x="3352800" y="1676400"/>
            <a:ext cx="1219200" cy="1128713"/>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8" name="Picture 8" descr="Missionary"/>
          <p:cNvPicPr>
            <a:picLocks noChangeAspect="1" noChangeArrowheads="1"/>
          </p:cNvPicPr>
          <p:nvPr/>
        </p:nvPicPr>
        <p:blipFill>
          <a:blip r:embed="rId3" cstate="print">
            <a:extLst>
              <a:ext uri="{28A0092B-C50C-407E-A947-70E740481C1C}">
                <a14:useLocalDpi xmlns:a14="http://schemas.microsoft.com/office/drawing/2010/main" val="0"/>
              </a:ext>
            </a:extLst>
          </a:blip>
          <a:srcRect l="2527" t="2538" r="8163" b="8122"/>
          <a:stretch>
            <a:fillRect/>
          </a:stretch>
        </p:blipFill>
        <p:spPr bwMode="auto">
          <a:xfrm>
            <a:off x="1600200" y="609600"/>
            <a:ext cx="1127125" cy="129540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9" name="Picture 9" descr="Missionary"/>
          <p:cNvPicPr>
            <a:picLocks noChangeAspect="1" noChangeArrowheads="1"/>
          </p:cNvPicPr>
          <p:nvPr/>
        </p:nvPicPr>
        <p:blipFill>
          <a:blip r:embed="rId3" cstate="print">
            <a:extLst>
              <a:ext uri="{28A0092B-C50C-407E-A947-70E740481C1C}">
                <a14:useLocalDpi xmlns:a14="http://schemas.microsoft.com/office/drawing/2010/main" val="0"/>
              </a:ext>
            </a:extLst>
          </a:blip>
          <a:srcRect l="2527" t="2538" r="8163" b="8122"/>
          <a:stretch>
            <a:fillRect/>
          </a:stretch>
        </p:blipFill>
        <p:spPr bwMode="auto">
          <a:xfrm>
            <a:off x="1447800" y="1524000"/>
            <a:ext cx="1127125" cy="129540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0" name="Picture 10" descr="cannibal"/>
          <p:cNvPicPr>
            <a:picLocks noChangeAspect="1" noChangeArrowheads="1"/>
          </p:cNvPicPr>
          <p:nvPr/>
        </p:nvPicPr>
        <p:blipFill>
          <a:blip r:embed="rId4" cstate="print">
            <a:extLst>
              <a:ext uri="{28A0092B-C50C-407E-A947-70E740481C1C}">
                <a14:useLocalDpi xmlns:a14="http://schemas.microsoft.com/office/drawing/2010/main" val="0"/>
              </a:ext>
            </a:extLst>
          </a:blip>
          <a:srcRect l="9091" r="4546"/>
          <a:stretch>
            <a:fillRect/>
          </a:stretch>
        </p:blipFill>
        <p:spPr bwMode="auto">
          <a:xfrm>
            <a:off x="4343400" y="1371600"/>
            <a:ext cx="1219200" cy="1128713"/>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1" name="Picture 11" descr="cannibal"/>
          <p:cNvPicPr>
            <a:picLocks noChangeAspect="1" noChangeArrowheads="1"/>
          </p:cNvPicPr>
          <p:nvPr/>
        </p:nvPicPr>
        <p:blipFill>
          <a:blip r:embed="rId4" cstate="print">
            <a:extLst>
              <a:ext uri="{28A0092B-C50C-407E-A947-70E740481C1C}">
                <a14:useLocalDpi xmlns:a14="http://schemas.microsoft.com/office/drawing/2010/main" val="0"/>
              </a:ext>
            </a:extLst>
          </a:blip>
          <a:srcRect l="9091" r="4546"/>
          <a:stretch>
            <a:fillRect/>
          </a:stretch>
        </p:blipFill>
        <p:spPr bwMode="auto">
          <a:xfrm>
            <a:off x="5334000" y="1219200"/>
            <a:ext cx="1219200" cy="1128713"/>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12" name="Text Box 12"/>
          <p:cNvSpPr txBox="1">
            <a:spLocks noChangeArrowheads="1"/>
          </p:cNvSpPr>
          <p:nvPr/>
        </p:nvSpPr>
        <p:spPr bwMode="auto">
          <a:xfrm>
            <a:off x="0" y="5105400"/>
            <a:ext cx="91440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50000"/>
              </a:spcBef>
              <a:defRPr/>
            </a:pPr>
            <a:r>
              <a:rPr lang="en-US" altLang="zh-CN" sz="4000" b="1" dirty="0">
                <a:solidFill>
                  <a:srgbClr val="FF0000"/>
                </a:solidFill>
                <a:effectLst>
                  <a:outerShdw blurRad="38100" dist="38100" dir="2700000" algn="tl">
                    <a:srgbClr val="C0C0C0"/>
                  </a:outerShdw>
                </a:effectLst>
              </a:rPr>
              <a:t>Missionary Cannibal Problem </a:t>
            </a: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2"/>
          <p:cNvSpPr>
            <a:spLocks noGrp="1" noChangeArrowheads="1"/>
          </p:cNvSpPr>
          <p:nvPr>
            <p:ph type="title"/>
          </p:nvPr>
        </p:nvSpPr>
        <p:spPr/>
        <p:txBody>
          <a:bodyPr/>
          <a:lstStyle/>
          <a:p>
            <a:pPr eaLnBrk="1" hangingPunct="1">
              <a:defRPr/>
            </a:pPr>
            <a:r>
              <a:rPr lang="en-US" altLang="zh-CN" smtClean="0"/>
              <a:t>Examples</a:t>
            </a:r>
          </a:p>
        </p:txBody>
      </p:sp>
      <p:sp>
        <p:nvSpPr>
          <p:cNvPr id="148483" name="Rectangle 3"/>
          <p:cNvSpPr>
            <a:spLocks noGrp="1" noChangeArrowheads="1"/>
          </p:cNvSpPr>
          <p:nvPr>
            <p:ph type="body" idx="1"/>
          </p:nvPr>
        </p:nvSpPr>
        <p:spPr/>
        <p:txBody>
          <a:bodyPr/>
          <a:lstStyle/>
          <a:p>
            <a:pPr eaLnBrk="1" hangingPunct="1">
              <a:defRPr/>
            </a:pPr>
            <a:r>
              <a:rPr lang="en-US" altLang="zh-CN" smtClean="0"/>
              <a:t>TSP</a:t>
            </a:r>
            <a:r>
              <a:rPr lang="zh-CN" altLang="en-US" smtClean="0"/>
              <a:t>问题（</a:t>
            </a:r>
            <a:r>
              <a:rPr lang="en-US" altLang="zh-CN" smtClean="0"/>
              <a:t>Traveling Saleman Problem</a:t>
            </a:r>
            <a:r>
              <a:rPr lang="zh-CN" altLang="en-US" smtClean="0"/>
              <a:t>）</a:t>
            </a:r>
          </a:p>
        </p:txBody>
      </p:sp>
      <p:pic>
        <p:nvPicPr>
          <p:cNvPr id="31748"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400" y="1828800"/>
            <a:ext cx="6705600" cy="4518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1749" name="Picture 6"/>
          <p:cNvPicPr>
            <a:picLocks noChangeAspect="1" noChangeArrowheads="1"/>
          </p:cNvPicPr>
          <p:nvPr/>
        </p:nvPicPr>
        <p:blipFill>
          <a:blip r:embed="rId3">
            <a:clrChange>
              <a:clrFrom>
                <a:srgbClr val="EBE5D7"/>
              </a:clrFrom>
              <a:clrTo>
                <a:srgbClr val="EBE5D7">
                  <a:alpha val="0"/>
                </a:srgbClr>
              </a:clrTo>
            </a:clrChange>
            <a:lum bright="12000"/>
            <a:extLst>
              <a:ext uri="{28A0092B-C50C-407E-A947-70E740481C1C}">
                <a14:useLocalDpi xmlns:a14="http://schemas.microsoft.com/office/drawing/2010/main" val="0"/>
              </a:ext>
            </a:extLst>
          </a:blip>
          <a:srcRect/>
          <a:stretch>
            <a:fillRect/>
          </a:stretch>
        </p:blipFill>
        <p:spPr bwMode="auto">
          <a:xfrm>
            <a:off x="6877050" y="4149725"/>
            <a:ext cx="2014538" cy="2557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2"/>
          <p:cNvSpPr>
            <a:spLocks noGrp="1" noChangeArrowheads="1"/>
          </p:cNvSpPr>
          <p:nvPr>
            <p:ph type="title"/>
          </p:nvPr>
        </p:nvSpPr>
        <p:spPr/>
        <p:txBody>
          <a:bodyPr/>
          <a:lstStyle/>
          <a:p>
            <a:pPr eaLnBrk="1" hangingPunct="1">
              <a:defRPr/>
            </a:pPr>
            <a:r>
              <a:rPr lang="en-US" altLang="zh-CN" smtClean="0"/>
              <a:t>Examples</a:t>
            </a:r>
          </a:p>
        </p:txBody>
      </p:sp>
      <p:sp>
        <p:nvSpPr>
          <p:cNvPr id="149507" name="Rectangle 3"/>
          <p:cNvSpPr>
            <a:spLocks noGrp="1" noChangeArrowheads="1"/>
          </p:cNvSpPr>
          <p:nvPr>
            <p:ph type="body" idx="1"/>
          </p:nvPr>
        </p:nvSpPr>
        <p:spPr/>
        <p:txBody>
          <a:bodyPr/>
          <a:lstStyle/>
          <a:p>
            <a:pPr eaLnBrk="1" hangingPunct="1">
              <a:defRPr/>
            </a:pPr>
            <a:r>
              <a:rPr lang="en-US" altLang="zh-CN" dirty="0" smtClean="0"/>
              <a:t>CPP</a:t>
            </a:r>
            <a:r>
              <a:rPr lang="zh-CN" altLang="en-US" dirty="0" smtClean="0"/>
              <a:t>问题（</a:t>
            </a:r>
            <a:r>
              <a:rPr lang="en-US" altLang="zh-CN" dirty="0" smtClean="0"/>
              <a:t>Chinese Postman Problem</a:t>
            </a:r>
            <a:r>
              <a:rPr lang="zh-CN" altLang="en-US" dirty="0" smtClean="0"/>
              <a:t>）</a:t>
            </a:r>
          </a:p>
          <a:p>
            <a:pPr lvl="1" eaLnBrk="1" hangingPunct="1">
              <a:defRPr/>
            </a:pPr>
            <a:r>
              <a:rPr lang="zh-CN" altLang="en-US" dirty="0" smtClean="0"/>
              <a:t>一个邮递员从邮局出发，到所辖街道投递邮件，最后返回邮局，如果他必须走遍所辖的每条街道至少一次，那么他应如何选择投递路线，使所走的路程最短？</a:t>
            </a:r>
          </a:p>
        </p:txBody>
      </p:sp>
      <p:pic>
        <p:nvPicPr>
          <p:cNvPr id="32772" name="Picture 6" descr="2007911155651586_2"/>
          <p:cNvPicPr>
            <a:picLocks noChangeAspect="1" noChangeArrowheads="1"/>
          </p:cNvPicPr>
          <p:nvPr/>
        </p:nvPicPr>
        <p:blipFill>
          <a:blip r:embed="rId2">
            <a:extLst>
              <a:ext uri="{28A0092B-C50C-407E-A947-70E740481C1C}">
                <a14:useLocalDpi xmlns:a14="http://schemas.microsoft.com/office/drawing/2010/main" val="0"/>
              </a:ext>
            </a:extLst>
          </a:blip>
          <a:srcRect b="3323"/>
          <a:stretch>
            <a:fillRect/>
          </a:stretch>
        </p:blipFill>
        <p:spPr bwMode="auto">
          <a:xfrm>
            <a:off x="6804025" y="4005263"/>
            <a:ext cx="1738313" cy="2447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773"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2838" y="3789363"/>
            <a:ext cx="5718175" cy="2517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2"/>
          <p:cNvSpPr>
            <a:spLocks noGrp="1" noChangeArrowheads="1"/>
          </p:cNvSpPr>
          <p:nvPr>
            <p:ph type="title"/>
          </p:nvPr>
        </p:nvSpPr>
        <p:spPr/>
        <p:txBody>
          <a:bodyPr/>
          <a:lstStyle/>
          <a:p>
            <a:pPr eaLnBrk="1" hangingPunct="1">
              <a:defRPr/>
            </a:pPr>
            <a:r>
              <a:rPr lang="en-US" altLang="zh-CN" smtClean="0"/>
              <a:t>Extensions</a:t>
            </a:r>
          </a:p>
        </p:txBody>
      </p:sp>
      <p:sp>
        <p:nvSpPr>
          <p:cNvPr id="150531" name="Rectangle 3"/>
          <p:cNvSpPr>
            <a:spLocks noGrp="1" noChangeArrowheads="1"/>
          </p:cNvSpPr>
          <p:nvPr>
            <p:ph type="body" idx="1"/>
          </p:nvPr>
        </p:nvSpPr>
        <p:spPr/>
        <p:txBody>
          <a:bodyPr/>
          <a:lstStyle/>
          <a:p>
            <a:pPr eaLnBrk="1" hangingPunct="1">
              <a:defRPr/>
            </a:pPr>
            <a:r>
              <a:rPr lang="zh-CN" altLang="en-US" smtClean="0"/>
              <a:t>哥尼斯堡七桥问题</a:t>
            </a:r>
          </a:p>
        </p:txBody>
      </p:sp>
      <p:pic>
        <p:nvPicPr>
          <p:cNvPr id="33796" name="Picture 4" descr="Konigsberg_colou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400" y="1600200"/>
            <a:ext cx="6350000" cy="5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7" name="Text Box 5"/>
          <p:cNvSpPr txBox="1">
            <a:spLocks noChangeArrowheads="1"/>
          </p:cNvSpPr>
          <p:nvPr/>
        </p:nvSpPr>
        <p:spPr bwMode="auto">
          <a:xfrm>
            <a:off x="6705600" y="3641725"/>
            <a:ext cx="9906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anose="05000000000000000000" pitchFamily="2" charset="2"/>
              <a:buChar char="F"/>
              <a:defRPr kumimoji="1" sz="3200" b="1">
                <a:solidFill>
                  <a:schemeClr val="accent2"/>
                </a:solidFill>
                <a:latin typeface="Times New Roman" panose="02020603050405020304" pitchFamily="18" charset="0"/>
                <a:ea typeface="幼圆" panose="02010509060101010101" pitchFamily="49" charset="-122"/>
              </a:defRPr>
            </a:lvl1pPr>
            <a:lvl2pPr marL="742950" indent="-285750">
              <a:spcBef>
                <a:spcPct val="20000"/>
              </a:spcBef>
              <a:buChar char="–"/>
              <a:defRPr kumimoji="1" sz="2800" b="1">
                <a:solidFill>
                  <a:schemeClr val="accent2"/>
                </a:solidFill>
                <a:latin typeface="Times New Roman" panose="02020603050405020304" pitchFamily="18" charset="0"/>
                <a:ea typeface="幼圆" panose="02010509060101010101" pitchFamily="49" charset="-122"/>
              </a:defRPr>
            </a:lvl2pPr>
            <a:lvl3pPr marL="1143000" indent="-228600">
              <a:spcBef>
                <a:spcPct val="20000"/>
              </a:spcBef>
              <a:buChar char="•"/>
              <a:defRPr kumimoji="1" sz="2400" b="1">
                <a:solidFill>
                  <a:schemeClr val="accent2"/>
                </a:solidFill>
                <a:latin typeface="Times New Roman" panose="02020603050405020304" pitchFamily="18" charset="0"/>
                <a:ea typeface="幼圆" panose="02010509060101010101" pitchFamily="49" charset="-122"/>
              </a:defRPr>
            </a:lvl3pPr>
            <a:lvl4pPr marL="1600200" indent="-228600">
              <a:spcBef>
                <a:spcPct val="20000"/>
              </a:spcBef>
              <a:buChar char="–"/>
              <a:defRPr kumimoji="1" sz="2000" b="1">
                <a:solidFill>
                  <a:schemeClr val="accent2"/>
                </a:solidFill>
                <a:latin typeface="Times New Roman" panose="02020603050405020304" pitchFamily="18" charset="0"/>
                <a:ea typeface="幼圆" panose="02010509060101010101" pitchFamily="49" charset="-122"/>
              </a:defRPr>
            </a:lvl4pPr>
            <a:lvl5pPr marL="2057400" indent="-228600">
              <a:spcBef>
                <a:spcPct val="20000"/>
              </a:spcBef>
              <a:buChar char="»"/>
              <a:defRPr kumimoji="1" sz="2000" b="1">
                <a:solidFill>
                  <a:schemeClr val="accent2"/>
                </a:solidFill>
                <a:latin typeface="Times New Roman" panose="02020603050405020304" pitchFamily="18" charset="0"/>
                <a:ea typeface="幼圆" panose="02010509060101010101" pitchFamily="49" charset="-122"/>
              </a:defRPr>
            </a:lvl5pPr>
            <a:lvl6pPr marL="2514600" indent="-228600" eaLnBrk="0" fontAlgn="base" hangingPunct="0">
              <a:spcBef>
                <a:spcPct val="20000"/>
              </a:spcBef>
              <a:spcAft>
                <a:spcPct val="0"/>
              </a:spcAft>
              <a:buChar char="»"/>
              <a:defRPr kumimoji="1" sz="2000" b="1">
                <a:solidFill>
                  <a:schemeClr val="accent2"/>
                </a:solidFill>
                <a:latin typeface="Times New Roman" panose="02020603050405020304" pitchFamily="18" charset="0"/>
                <a:ea typeface="幼圆" panose="02010509060101010101" pitchFamily="49" charset="-122"/>
              </a:defRPr>
            </a:lvl6pPr>
            <a:lvl7pPr marL="2971800" indent="-228600" eaLnBrk="0" fontAlgn="base" hangingPunct="0">
              <a:spcBef>
                <a:spcPct val="20000"/>
              </a:spcBef>
              <a:spcAft>
                <a:spcPct val="0"/>
              </a:spcAft>
              <a:buChar char="»"/>
              <a:defRPr kumimoji="1" sz="2000" b="1">
                <a:solidFill>
                  <a:schemeClr val="accent2"/>
                </a:solidFill>
                <a:latin typeface="Times New Roman" panose="02020603050405020304" pitchFamily="18" charset="0"/>
                <a:ea typeface="幼圆" panose="02010509060101010101" pitchFamily="49" charset="-122"/>
              </a:defRPr>
            </a:lvl7pPr>
            <a:lvl8pPr marL="3429000" indent="-228600" eaLnBrk="0" fontAlgn="base" hangingPunct="0">
              <a:spcBef>
                <a:spcPct val="20000"/>
              </a:spcBef>
              <a:spcAft>
                <a:spcPct val="0"/>
              </a:spcAft>
              <a:buChar char="»"/>
              <a:defRPr kumimoji="1" sz="2000" b="1">
                <a:solidFill>
                  <a:schemeClr val="accent2"/>
                </a:solidFill>
                <a:latin typeface="Times New Roman" panose="02020603050405020304" pitchFamily="18" charset="0"/>
                <a:ea typeface="幼圆" panose="02010509060101010101" pitchFamily="49" charset="-122"/>
              </a:defRPr>
            </a:lvl8pPr>
            <a:lvl9pPr marL="3886200" indent="-228600" eaLnBrk="0" fontAlgn="base" hangingPunct="0">
              <a:spcBef>
                <a:spcPct val="20000"/>
              </a:spcBef>
              <a:spcAft>
                <a:spcPct val="0"/>
              </a:spcAft>
              <a:buChar char="»"/>
              <a:defRPr kumimoji="1" sz="2000" b="1">
                <a:solidFill>
                  <a:schemeClr val="accent2"/>
                </a:solidFill>
                <a:latin typeface="Times New Roman" panose="02020603050405020304" pitchFamily="18" charset="0"/>
                <a:ea typeface="幼圆" panose="02010509060101010101" pitchFamily="49" charset="-122"/>
              </a:defRPr>
            </a:lvl9pPr>
          </a:lstStyle>
          <a:p>
            <a:pPr eaLnBrk="1" hangingPunct="1">
              <a:spcBef>
                <a:spcPct val="50000"/>
              </a:spcBef>
              <a:buFontTx/>
              <a:buNone/>
            </a:pPr>
            <a:r>
              <a:rPr lang="en-US" altLang="zh-CN" sz="2000" b="0">
                <a:solidFill>
                  <a:schemeClr val="bg1"/>
                </a:solidFill>
                <a:ea typeface="宋体" panose="02010600030101010101" pitchFamily="2" charset="-122"/>
              </a:rPr>
              <a:t>Pregel </a:t>
            </a:r>
          </a:p>
        </p:txBody>
      </p:sp>
      <p:sp>
        <p:nvSpPr>
          <p:cNvPr id="150534" name="Text Box 6"/>
          <p:cNvSpPr txBox="1">
            <a:spLocks noChangeArrowheads="1"/>
          </p:cNvSpPr>
          <p:nvPr/>
        </p:nvSpPr>
        <p:spPr bwMode="auto">
          <a:xfrm>
            <a:off x="6019800" y="6096000"/>
            <a:ext cx="2362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defRPr/>
            </a:pPr>
            <a:r>
              <a:rPr lang="en-US" altLang="zh-CN" b="1">
                <a:solidFill>
                  <a:schemeClr val="accent2"/>
                </a:solidFill>
                <a:effectLst>
                  <a:outerShdw blurRad="38100" dist="38100" dir="2700000" algn="tl">
                    <a:srgbClr val="C0C0C0"/>
                  </a:outerShdw>
                </a:effectLst>
              </a:rPr>
              <a:t>Königsberg </a:t>
            </a:r>
          </a:p>
        </p:txBody>
      </p:sp>
      <p:pic>
        <p:nvPicPr>
          <p:cNvPr id="150536" name="Picture 8" descr="hilber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1752600"/>
            <a:ext cx="1646238" cy="27432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pic>
        <p:nvPicPr>
          <p:cNvPr id="150537" name="Picture 9" descr="img_kan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07188" y="990600"/>
            <a:ext cx="1731962" cy="22860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150537"/>
                                        </p:tgtEl>
                                        <p:attrNameLst>
                                          <p:attrName>style.visibility</p:attrName>
                                        </p:attrNameLst>
                                      </p:cBhvr>
                                      <p:to>
                                        <p:strVal val="visible"/>
                                      </p:to>
                                    </p:set>
                                    <p:animEffect transition="in" filter="dissolve">
                                      <p:cBhvr>
                                        <p:cTn id="7" dur="500"/>
                                        <p:tgtEl>
                                          <p:spTgt spid="15053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150536"/>
                                        </p:tgtEl>
                                        <p:attrNameLst>
                                          <p:attrName>style.visibility</p:attrName>
                                        </p:attrNameLst>
                                      </p:cBhvr>
                                      <p:to>
                                        <p:strVal val="visible"/>
                                      </p:to>
                                    </p:set>
                                    <p:animEffect transition="in" filter="dissolve">
                                      <p:cBhvr>
                                        <p:cTn id="12" dur="500"/>
                                        <p:tgtEl>
                                          <p:spTgt spid="1505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ext Box 5"/>
          <p:cNvSpPr txBox="1">
            <a:spLocks noChangeArrowheads="1"/>
          </p:cNvSpPr>
          <p:nvPr/>
        </p:nvSpPr>
        <p:spPr bwMode="auto">
          <a:xfrm>
            <a:off x="6705600" y="3641725"/>
            <a:ext cx="9906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anose="05000000000000000000" pitchFamily="2" charset="2"/>
              <a:buChar char="F"/>
              <a:defRPr kumimoji="1" sz="3200" b="1">
                <a:solidFill>
                  <a:schemeClr val="accent2"/>
                </a:solidFill>
                <a:latin typeface="Times New Roman" panose="02020603050405020304" pitchFamily="18" charset="0"/>
                <a:ea typeface="幼圆" panose="02010509060101010101" pitchFamily="49" charset="-122"/>
              </a:defRPr>
            </a:lvl1pPr>
            <a:lvl2pPr marL="742950" indent="-285750">
              <a:spcBef>
                <a:spcPct val="20000"/>
              </a:spcBef>
              <a:buChar char="–"/>
              <a:defRPr kumimoji="1" sz="2800" b="1">
                <a:solidFill>
                  <a:schemeClr val="accent2"/>
                </a:solidFill>
                <a:latin typeface="Times New Roman" panose="02020603050405020304" pitchFamily="18" charset="0"/>
                <a:ea typeface="幼圆" panose="02010509060101010101" pitchFamily="49" charset="-122"/>
              </a:defRPr>
            </a:lvl2pPr>
            <a:lvl3pPr marL="1143000" indent="-228600">
              <a:spcBef>
                <a:spcPct val="20000"/>
              </a:spcBef>
              <a:buChar char="•"/>
              <a:defRPr kumimoji="1" sz="2400" b="1">
                <a:solidFill>
                  <a:schemeClr val="accent2"/>
                </a:solidFill>
                <a:latin typeface="Times New Roman" panose="02020603050405020304" pitchFamily="18" charset="0"/>
                <a:ea typeface="幼圆" panose="02010509060101010101" pitchFamily="49" charset="-122"/>
              </a:defRPr>
            </a:lvl3pPr>
            <a:lvl4pPr marL="1600200" indent="-228600">
              <a:spcBef>
                <a:spcPct val="20000"/>
              </a:spcBef>
              <a:buChar char="–"/>
              <a:defRPr kumimoji="1" sz="2000" b="1">
                <a:solidFill>
                  <a:schemeClr val="accent2"/>
                </a:solidFill>
                <a:latin typeface="Times New Roman" panose="02020603050405020304" pitchFamily="18" charset="0"/>
                <a:ea typeface="幼圆" panose="02010509060101010101" pitchFamily="49" charset="-122"/>
              </a:defRPr>
            </a:lvl4pPr>
            <a:lvl5pPr marL="2057400" indent="-228600">
              <a:spcBef>
                <a:spcPct val="20000"/>
              </a:spcBef>
              <a:buChar char="»"/>
              <a:defRPr kumimoji="1" sz="2000" b="1">
                <a:solidFill>
                  <a:schemeClr val="accent2"/>
                </a:solidFill>
                <a:latin typeface="Times New Roman" panose="02020603050405020304" pitchFamily="18" charset="0"/>
                <a:ea typeface="幼圆" panose="02010509060101010101" pitchFamily="49" charset="-122"/>
              </a:defRPr>
            </a:lvl5pPr>
            <a:lvl6pPr marL="2514600" indent="-228600" eaLnBrk="0" fontAlgn="base" hangingPunct="0">
              <a:spcBef>
                <a:spcPct val="20000"/>
              </a:spcBef>
              <a:spcAft>
                <a:spcPct val="0"/>
              </a:spcAft>
              <a:buChar char="»"/>
              <a:defRPr kumimoji="1" sz="2000" b="1">
                <a:solidFill>
                  <a:schemeClr val="accent2"/>
                </a:solidFill>
                <a:latin typeface="Times New Roman" panose="02020603050405020304" pitchFamily="18" charset="0"/>
                <a:ea typeface="幼圆" panose="02010509060101010101" pitchFamily="49" charset="-122"/>
              </a:defRPr>
            </a:lvl6pPr>
            <a:lvl7pPr marL="2971800" indent="-228600" eaLnBrk="0" fontAlgn="base" hangingPunct="0">
              <a:spcBef>
                <a:spcPct val="20000"/>
              </a:spcBef>
              <a:spcAft>
                <a:spcPct val="0"/>
              </a:spcAft>
              <a:buChar char="»"/>
              <a:defRPr kumimoji="1" sz="2000" b="1">
                <a:solidFill>
                  <a:schemeClr val="accent2"/>
                </a:solidFill>
                <a:latin typeface="Times New Roman" panose="02020603050405020304" pitchFamily="18" charset="0"/>
                <a:ea typeface="幼圆" panose="02010509060101010101" pitchFamily="49" charset="-122"/>
              </a:defRPr>
            </a:lvl7pPr>
            <a:lvl8pPr marL="3429000" indent="-228600" eaLnBrk="0" fontAlgn="base" hangingPunct="0">
              <a:spcBef>
                <a:spcPct val="20000"/>
              </a:spcBef>
              <a:spcAft>
                <a:spcPct val="0"/>
              </a:spcAft>
              <a:buChar char="»"/>
              <a:defRPr kumimoji="1" sz="2000" b="1">
                <a:solidFill>
                  <a:schemeClr val="accent2"/>
                </a:solidFill>
                <a:latin typeface="Times New Roman" panose="02020603050405020304" pitchFamily="18" charset="0"/>
                <a:ea typeface="幼圆" panose="02010509060101010101" pitchFamily="49" charset="-122"/>
              </a:defRPr>
            </a:lvl8pPr>
            <a:lvl9pPr marL="3886200" indent="-228600" eaLnBrk="0" fontAlgn="base" hangingPunct="0">
              <a:spcBef>
                <a:spcPct val="20000"/>
              </a:spcBef>
              <a:spcAft>
                <a:spcPct val="0"/>
              </a:spcAft>
              <a:buChar char="»"/>
              <a:defRPr kumimoji="1" sz="2000" b="1">
                <a:solidFill>
                  <a:schemeClr val="accent2"/>
                </a:solidFill>
                <a:latin typeface="Times New Roman" panose="02020603050405020304" pitchFamily="18" charset="0"/>
                <a:ea typeface="幼圆" panose="02010509060101010101" pitchFamily="49" charset="-122"/>
              </a:defRPr>
            </a:lvl9pPr>
          </a:lstStyle>
          <a:p>
            <a:pPr eaLnBrk="1" hangingPunct="1">
              <a:spcBef>
                <a:spcPct val="50000"/>
              </a:spcBef>
              <a:buFontTx/>
              <a:buNone/>
            </a:pPr>
            <a:r>
              <a:rPr lang="en-US" altLang="zh-CN" sz="2000" b="0">
                <a:solidFill>
                  <a:schemeClr val="bg1"/>
                </a:solidFill>
                <a:ea typeface="宋体" panose="02010600030101010101" pitchFamily="2" charset="-122"/>
              </a:rPr>
              <a:t>Pregel </a:t>
            </a:r>
          </a:p>
        </p:txBody>
      </p:sp>
      <p:pic>
        <p:nvPicPr>
          <p:cNvPr id="34819" name="Picture 10"/>
          <p:cNvPicPr>
            <a:picLocks noChangeAspect="1" noChangeArrowheads="1"/>
          </p:cNvPicPr>
          <p:nvPr/>
        </p:nvPicPr>
        <p:blipFill>
          <a:blip r:embed="rId2">
            <a:extLst>
              <a:ext uri="{28A0092B-C50C-407E-A947-70E740481C1C}">
                <a14:useLocalDpi xmlns:a14="http://schemas.microsoft.com/office/drawing/2010/main" val="0"/>
              </a:ext>
            </a:extLst>
          </a:blip>
          <a:srcRect b="3113"/>
          <a:stretch>
            <a:fillRect/>
          </a:stretch>
        </p:blipFill>
        <p:spPr bwMode="auto">
          <a:xfrm>
            <a:off x="0" y="0"/>
            <a:ext cx="9144000" cy="6835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5659" name="AutoShape 11"/>
          <p:cNvSpPr>
            <a:spLocks noChangeArrowheads="1"/>
          </p:cNvSpPr>
          <p:nvPr/>
        </p:nvSpPr>
        <p:spPr bwMode="auto">
          <a:xfrm rot="-2513638">
            <a:off x="6156325" y="6021388"/>
            <a:ext cx="863600" cy="576262"/>
          </a:xfrm>
          <a:custGeom>
            <a:avLst/>
            <a:gdLst>
              <a:gd name="T0" fmla="*/ 2147483646 w 21600"/>
              <a:gd name="T1" fmla="*/ 0 h 21600"/>
              <a:gd name="T2" fmla="*/ 2147483646 w 21600"/>
              <a:gd name="T3" fmla="*/ 2147483646 h 21600"/>
              <a:gd name="T4" fmla="*/ 2147483646 w 21600"/>
              <a:gd name="T5" fmla="*/ 2147483646 h 21600"/>
              <a:gd name="T6" fmla="*/ 2147483646 w 21600"/>
              <a:gd name="T7" fmla="*/ 2147483646 h 21600"/>
              <a:gd name="T8" fmla="*/ 0 60000 65536"/>
              <a:gd name="T9" fmla="*/ 0 60000 65536"/>
              <a:gd name="T10" fmla="*/ 0 60000 65536"/>
              <a:gd name="T11" fmla="*/ 0 60000 65536"/>
              <a:gd name="T12" fmla="*/ 0 w 21600"/>
              <a:gd name="T13" fmla="*/ 0 h 21600"/>
              <a:gd name="T14" fmla="*/ 21600 w 21600"/>
              <a:gd name="T15" fmla="*/ 7713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399"/>
                  <a:pt x="16199" y="7817"/>
                  <a:pt x="16200" y="10799"/>
                </a:cubicBezTo>
                <a:lnTo>
                  <a:pt x="21600" y="10800"/>
                </a:lnTo>
                <a:cubicBezTo>
                  <a:pt x="21600" y="4835"/>
                  <a:pt x="16764" y="0"/>
                  <a:pt x="10800" y="0"/>
                </a:cubicBezTo>
                <a:cubicBezTo>
                  <a:pt x="4835" y="0"/>
                  <a:pt x="0" y="4835"/>
                  <a:pt x="0" y="10800"/>
                </a:cubicBezTo>
                <a:lnTo>
                  <a:pt x="5400" y="10800"/>
                </a:lnTo>
                <a:close/>
              </a:path>
            </a:pathLst>
          </a:cu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5660" name="AutoShape 12"/>
          <p:cNvSpPr>
            <a:spLocks noChangeArrowheads="1"/>
          </p:cNvSpPr>
          <p:nvPr/>
        </p:nvSpPr>
        <p:spPr bwMode="auto">
          <a:xfrm rot="-2513638">
            <a:off x="6948488" y="6281738"/>
            <a:ext cx="863600" cy="576262"/>
          </a:xfrm>
          <a:custGeom>
            <a:avLst/>
            <a:gdLst>
              <a:gd name="T0" fmla="*/ 2147483646 w 21600"/>
              <a:gd name="T1" fmla="*/ 0 h 21600"/>
              <a:gd name="T2" fmla="*/ 2147483646 w 21600"/>
              <a:gd name="T3" fmla="*/ 2147483646 h 21600"/>
              <a:gd name="T4" fmla="*/ 2147483646 w 21600"/>
              <a:gd name="T5" fmla="*/ 2147483646 h 21600"/>
              <a:gd name="T6" fmla="*/ 2147483646 w 21600"/>
              <a:gd name="T7" fmla="*/ 2147483646 h 21600"/>
              <a:gd name="T8" fmla="*/ 0 60000 65536"/>
              <a:gd name="T9" fmla="*/ 0 60000 65536"/>
              <a:gd name="T10" fmla="*/ 0 60000 65536"/>
              <a:gd name="T11" fmla="*/ 0 60000 65536"/>
              <a:gd name="T12" fmla="*/ 0 w 21600"/>
              <a:gd name="T13" fmla="*/ 0 h 21600"/>
              <a:gd name="T14" fmla="*/ 21600 w 21600"/>
              <a:gd name="T15" fmla="*/ 7713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399"/>
                  <a:pt x="16199" y="7817"/>
                  <a:pt x="16200" y="10799"/>
                </a:cubicBezTo>
                <a:lnTo>
                  <a:pt x="21600" y="10800"/>
                </a:lnTo>
                <a:cubicBezTo>
                  <a:pt x="21600" y="4835"/>
                  <a:pt x="16764" y="0"/>
                  <a:pt x="10800" y="0"/>
                </a:cubicBezTo>
                <a:cubicBezTo>
                  <a:pt x="4835" y="0"/>
                  <a:pt x="0" y="4835"/>
                  <a:pt x="0" y="10800"/>
                </a:cubicBezTo>
                <a:lnTo>
                  <a:pt x="5400" y="10800"/>
                </a:lnTo>
                <a:close/>
              </a:path>
            </a:pathLst>
          </a:cu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5661" name="AutoShape 13"/>
          <p:cNvSpPr>
            <a:spLocks noChangeArrowheads="1"/>
          </p:cNvSpPr>
          <p:nvPr/>
        </p:nvSpPr>
        <p:spPr bwMode="auto">
          <a:xfrm rot="-2513638">
            <a:off x="2051050" y="2276475"/>
            <a:ext cx="863600" cy="576263"/>
          </a:xfrm>
          <a:custGeom>
            <a:avLst/>
            <a:gdLst>
              <a:gd name="T0" fmla="*/ 2147483646 w 21600"/>
              <a:gd name="T1" fmla="*/ 0 h 21600"/>
              <a:gd name="T2" fmla="*/ 2147483646 w 21600"/>
              <a:gd name="T3" fmla="*/ 2147483646 h 21600"/>
              <a:gd name="T4" fmla="*/ 2147483646 w 21600"/>
              <a:gd name="T5" fmla="*/ 2147483646 h 21600"/>
              <a:gd name="T6" fmla="*/ 2147483646 w 21600"/>
              <a:gd name="T7" fmla="*/ 2147483646 h 21600"/>
              <a:gd name="T8" fmla="*/ 0 60000 65536"/>
              <a:gd name="T9" fmla="*/ 0 60000 65536"/>
              <a:gd name="T10" fmla="*/ 0 60000 65536"/>
              <a:gd name="T11" fmla="*/ 0 60000 65536"/>
              <a:gd name="T12" fmla="*/ 0 w 21600"/>
              <a:gd name="T13" fmla="*/ 0 h 21600"/>
              <a:gd name="T14" fmla="*/ 21600 w 21600"/>
              <a:gd name="T15" fmla="*/ 7713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399"/>
                  <a:pt x="16199" y="7817"/>
                  <a:pt x="16200" y="10799"/>
                </a:cubicBezTo>
                <a:lnTo>
                  <a:pt x="21600" y="10800"/>
                </a:lnTo>
                <a:cubicBezTo>
                  <a:pt x="21600" y="4835"/>
                  <a:pt x="16764" y="0"/>
                  <a:pt x="10800" y="0"/>
                </a:cubicBezTo>
                <a:cubicBezTo>
                  <a:pt x="4835" y="0"/>
                  <a:pt x="0" y="4835"/>
                  <a:pt x="0" y="10800"/>
                </a:cubicBezTo>
                <a:lnTo>
                  <a:pt x="5400" y="10800"/>
                </a:lnTo>
                <a:close/>
              </a:path>
            </a:pathLst>
          </a:cu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5662" name="AutoShape 14"/>
          <p:cNvSpPr>
            <a:spLocks noChangeArrowheads="1"/>
          </p:cNvSpPr>
          <p:nvPr/>
        </p:nvSpPr>
        <p:spPr bwMode="auto">
          <a:xfrm rot="-2513638">
            <a:off x="2555875" y="620713"/>
            <a:ext cx="863600" cy="576262"/>
          </a:xfrm>
          <a:custGeom>
            <a:avLst/>
            <a:gdLst>
              <a:gd name="T0" fmla="*/ 2147483646 w 21600"/>
              <a:gd name="T1" fmla="*/ 0 h 21600"/>
              <a:gd name="T2" fmla="*/ 2147483646 w 21600"/>
              <a:gd name="T3" fmla="*/ 2147483646 h 21600"/>
              <a:gd name="T4" fmla="*/ 2147483646 w 21600"/>
              <a:gd name="T5" fmla="*/ 2147483646 h 21600"/>
              <a:gd name="T6" fmla="*/ 2147483646 w 21600"/>
              <a:gd name="T7" fmla="*/ 2147483646 h 21600"/>
              <a:gd name="T8" fmla="*/ 0 60000 65536"/>
              <a:gd name="T9" fmla="*/ 0 60000 65536"/>
              <a:gd name="T10" fmla="*/ 0 60000 65536"/>
              <a:gd name="T11" fmla="*/ 0 60000 65536"/>
              <a:gd name="T12" fmla="*/ 0 w 21600"/>
              <a:gd name="T13" fmla="*/ 0 h 21600"/>
              <a:gd name="T14" fmla="*/ 21600 w 21600"/>
              <a:gd name="T15" fmla="*/ 7713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399"/>
                  <a:pt x="16199" y="7817"/>
                  <a:pt x="16200" y="10799"/>
                </a:cubicBezTo>
                <a:lnTo>
                  <a:pt x="21600" y="10800"/>
                </a:lnTo>
                <a:cubicBezTo>
                  <a:pt x="21600" y="4835"/>
                  <a:pt x="16764" y="0"/>
                  <a:pt x="10800" y="0"/>
                </a:cubicBezTo>
                <a:cubicBezTo>
                  <a:pt x="4835" y="0"/>
                  <a:pt x="0" y="4835"/>
                  <a:pt x="0" y="10800"/>
                </a:cubicBezTo>
                <a:lnTo>
                  <a:pt x="5400" y="10800"/>
                </a:lnTo>
                <a:close/>
              </a:path>
            </a:pathLst>
          </a:cu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5663" name="AutoShape 15"/>
          <p:cNvSpPr>
            <a:spLocks noChangeArrowheads="1"/>
          </p:cNvSpPr>
          <p:nvPr/>
        </p:nvSpPr>
        <p:spPr bwMode="auto">
          <a:xfrm rot="-2513638">
            <a:off x="5219700" y="1196975"/>
            <a:ext cx="863600" cy="576263"/>
          </a:xfrm>
          <a:custGeom>
            <a:avLst/>
            <a:gdLst>
              <a:gd name="T0" fmla="*/ 2147483646 w 21600"/>
              <a:gd name="T1" fmla="*/ 0 h 21600"/>
              <a:gd name="T2" fmla="*/ 2147483646 w 21600"/>
              <a:gd name="T3" fmla="*/ 2147483646 h 21600"/>
              <a:gd name="T4" fmla="*/ 2147483646 w 21600"/>
              <a:gd name="T5" fmla="*/ 2147483646 h 21600"/>
              <a:gd name="T6" fmla="*/ 2147483646 w 21600"/>
              <a:gd name="T7" fmla="*/ 2147483646 h 21600"/>
              <a:gd name="T8" fmla="*/ 0 60000 65536"/>
              <a:gd name="T9" fmla="*/ 0 60000 65536"/>
              <a:gd name="T10" fmla="*/ 0 60000 65536"/>
              <a:gd name="T11" fmla="*/ 0 60000 65536"/>
              <a:gd name="T12" fmla="*/ 0 w 21600"/>
              <a:gd name="T13" fmla="*/ 0 h 21600"/>
              <a:gd name="T14" fmla="*/ 21600 w 21600"/>
              <a:gd name="T15" fmla="*/ 7713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399"/>
                  <a:pt x="16199" y="7817"/>
                  <a:pt x="16200" y="10799"/>
                </a:cubicBezTo>
                <a:lnTo>
                  <a:pt x="21600" y="10800"/>
                </a:lnTo>
                <a:cubicBezTo>
                  <a:pt x="21600" y="4835"/>
                  <a:pt x="16764" y="0"/>
                  <a:pt x="10800" y="0"/>
                </a:cubicBezTo>
                <a:cubicBezTo>
                  <a:pt x="4835" y="0"/>
                  <a:pt x="0" y="4835"/>
                  <a:pt x="0" y="10800"/>
                </a:cubicBezTo>
                <a:lnTo>
                  <a:pt x="5400" y="10800"/>
                </a:lnTo>
                <a:close/>
              </a:path>
            </a:pathLst>
          </a:cu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5664" name="AutoShape 16"/>
          <p:cNvSpPr>
            <a:spLocks noChangeArrowheads="1"/>
          </p:cNvSpPr>
          <p:nvPr/>
        </p:nvSpPr>
        <p:spPr bwMode="auto">
          <a:xfrm rot="-4812606">
            <a:off x="8100219" y="1126332"/>
            <a:ext cx="863600" cy="576262"/>
          </a:xfrm>
          <a:custGeom>
            <a:avLst/>
            <a:gdLst>
              <a:gd name="T0" fmla="*/ 2147483646 w 21600"/>
              <a:gd name="T1" fmla="*/ 0 h 21600"/>
              <a:gd name="T2" fmla="*/ 2147483646 w 21600"/>
              <a:gd name="T3" fmla="*/ 2147483646 h 21600"/>
              <a:gd name="T4" fmla="*/ 2147483646 w 21600"/>
              <a:gd name="T5" fmla="*/ 2147483646 h 21600"/>
              <a:gd name="T6" fmla="*/ 2147483646 w 21600"/>
              <a:gd name="T7" fmla="*/ 2147483646 h 21600"/>
              <a:gd name="T8" fmla="*/ 0 60000 65536"/>
              <a:gd name="T9" fmla="*/ 0 60000 65536"/>
              <a:gd name="T10" fmla="*/ 0 60000 65536"/>
              <a:gd name="T11" fmla="*/ 0 60000 65536"/>
              <a:gd name="T12" fmla="*/ 0 w 21600"/>
              <a:gd name="T13" fmla="*/ 0 h 21600"/>
              <a:gd name="T14" fmla="*/ 21600 w 21600"/>
              <a:gd name="T15" fmla="*/ 7713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399"/>
                  <a:pt x="16199" y="7817"/>
                  <a:pt x="16200" y="10799"/>
                </a:cubicBezTo>
                <a:lnTo>
                  <a:pt x="21600" y="10800"/>
                </a:lnTo>
                <a:cubicBezTo>
                  <a:pt x="21600" y="4835"/>
                  <a:pt x="16764" y="0"/>
                  <a:pt x="10800" y="0"/>
                </a:cubicBezTo>
                <a:cubicBezTo>
                  <a:pt x="4835" y="0"/>
                  <a:pt x="0" y="4835"/>
                  <a:pt x="0" y="10800"/>
                </a:cubicBezTo>
                <a:lnTo>
                  <a:pt x="5400" y="10800"/>
                </a:lnTo>
                <a:close/>
              </a:path>
            </a:pathLst>
          </a:cu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5665" name="AutoShape 17"/>
          <p:cNvSpPr>
            <a:spLocks noChangeArrowheads="1"/>
          </p:cNvSpPr>
          <p:nvPr/>
        </p:nvSpPr>
        <p:spPr bwMode="auto">
          <a:xfrm>
            <a:off x="4572000" y="2205038"/>
            <a:ext cx="863600" cy="576262"/>
          </a:xfrm>
          <a:custGeom>
            <a:avLst/>
            <a:gdLst>
              <a:gd name="T0" fmla="*/ 2147483646 w 21600"/>
              <a:gd name="T1" fmla="*/ 0 h 21600"/>
              <a:gd name="T2" fmla="*/ 2147483646 w 21600"/>
              <a:gd name="T3" fmla="*/ 2147483646 h 21600"/>
              <a:gd name="T4" fmla="*/ 2147483646 w 21600"/>
              <a:gd name="T5" fmla="*/ 2147483646 h 21600"/>
              <a:gd name="T6" fmla="*/ 2147483646 w 21600"/>
              <a:gd name="T7" fmla="*/ 2147483646 h 21600"/>
              <a:gd name="T8" fmla="*/ 0 60000 65536"/>
              <a:gd name="T9" fmla="*/ 0 60000 65536"/>
              <a:gd name="T10" fmla="*/ 0 60000 65536"/>
              <a:gd name="T11" fmla="*/ 0 60000 65536"/>
              <a:gd name="T12" fmla="*/ 0 w 21600"/>
              <a:gd name="T13" fmla="*/ 0 h 21600"/>
              <a:gd name="T14" fmla="*/ 21600 w 21600"/>
              <a:gd name="T15" fmla="*/ 7713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399"/>
                  <a:pt x="16199" y="7817"/>
                  <a:pt x="16200" y="10799"/>
                </a:cubicBezTo>
                <a:lnTo>
                  <a:pt x="21600" y="10800"/>
                </a:lnTo>
                <a:cubicBezTo>
                  <a:pt x="21600" y="4835"/>
                  <a:pt x="16764" y="0"/>
                  <a:pt x="10800" y="0"/>
                </a:cubicBezTo>
                <a:cubicBezTo>
                  <a:pt x="4835" y="0"/>
                  <a:pt x="0" y="4835"/>
                  <a:pt x="0" y="10800"/>
                </a:cubicBezTo>
                <a:lnTo>
                  <a:pt x="5400" y="10800"/>
                </a:lnTo>
                <a:close/>
              </a:path>
            </a:pathLst>
          </a:cu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55666" name="Picture 1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205163"/>
            <a:ext cx="4572000" cy="3652837"/>
          </a:xfrm>
          <a:prstGeom prst="ellipse">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5667" name="AutoShape 19"/>
          <p:cNvSpPr>
            <a:spLocks noChangeArrowheads="1"/>
          </p:cNvSpPr>
          <p:nvPr/>
        </p:nvSpPr>
        <p:spPr bwMode="auto">
          <a:xfrm rot="-282556">
            <a:off x="4859338" y="4292600"/>
            <a:ext cx="863600" cy="576263"/>
          </a:xfrm>
          <a:custGeom>
            <a:avLst/>
            <a:gdLst>
              <a:gd name="T0" fmla="*/ 2147483646 w 21600"/>
              <a:gd name="T1" fmla="*/ 0 h 21600"/>
              <a:gd name="T2" fmla="*/ 2147483646 w 21600"/>
              <a:gd name="T3" fmla="*/ 2147483646 h 21600"/>
              <a:gd name="T4" fmla="*/ 2147483646 w 21600"/>
              <a:gd name="T5" fmla="*/ 2147483646 h 21600"/>
              <a:gd name="T6" fmla="*/ 2147483646 w 21600"/>
              <a:gd name="T7" fmla="*/ 2147483646 h 21600"/>
              <a:gd name="T8" fmla="*/ 0 60000 65536"/>
              <a:gd name="T9" fmla="*/ 0 60000 65536"/>
              <a:gd name="T10" fmla="*/ 0 60000 65536"/>
              <a:gd name="T11" fmla="*/ 0 60000 65536"/>
              <a:gd name="T12" fmla="*/ 0 w 21600"/>
              <a:gd name="T13" fmla="*/ 0 h 21600"/>
              <a:gd name="T14" fmla="*/ 21600 w 21600"/>
              <a:gd name="T15" fmla="*/ 7713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399"/>
                  <a:pt x="16199" y="7817"/>
                  <a:pt x="16200" y="10799"/>
                </a:cubicBezTo>
                <a:lnTo>
                  <a:pt x="21600" y="10800"/>
                </a:lnTo>
                <a:cubicBezTo>
                  <a:pt x="21600" y="4835"/>
                  <a:pt x="16764" y="0"/>
                  <a:pt x="10800" y="0"/>
                </a:cubicBezTo>
                <a:cubicBezTo>
                  <a:pt x="4835" y="0"/>
                  <a:pt x="0" y="4835"/>
                  <a:pt x="0" y="10800"/>
                </a:cubicBezTo>
                <a:lnTo>
                  <a:pt x="5400" y="10800"/>
                </a:lnTo>
                <a:close/>
              </a:path>
            </a:pathLst>
          </a:cu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55661"/>
                                        </p:tgtEl>
                                        <p:attrNameLst>
                                          <p:attrName>style.visibility</p:attrName>
                                        </p:attrNameLst>
                                      </p:cBhvr>
                                      <p:to>
                                        <p:strVal val="visible"/>
                                      </p:to>
                                    </p:set>
                                    <p:animEffect transition="in" filter="wipe(left)">
                                      <p:cBhvr>
                                        <p:cTn id="7" dur="500"/>
                                        <p:tgtEl>
                                          <p:spTgt spid="15566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55662"/>
                                        </p:tgtEl>
                                        <p:attrNameLst>
                                          <p:attrName>style.visibility</p:attrName>
                                        </p:attrNameLst>
                                      </p:cBhvr>
                                      <p:to>
                                        <p:strVal val="visible"/>
                                      </p:to>
                                    </p:set>
                                    <p:animEffect transition="in" filter="wipe(left)">
                                      <p:cBhvr>
                                        <p:cTn id="12" dur="500"/>
                                        <p:tgtEl>
                                          <p:spTgt spid="15566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55665"/>
                                        </p:tgtEl>
                                        <p:attrNameLst>
                                          <p:attrName>style.visibility</p:attrName>
                                        </p:attrNameLst>
                                      </p:cBhvr>
                                      <p:to>
                                        <p:strVal val="visible"/>
                                      </p:to>
                                    </p:set>
                                    <p:animEffect transition="in" filter="wipe(left)">
                                      <p:cBhvr>
                                        <p:cTn id="17" dur="500"/>
                                        <p:tgtEl>
                                          <p:spTgt spid="155665"/>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55663"/>
                                        </p:tgtEl>
                                        <p:attrNameLst>
                                          <p:attrName>style.visibility</p:attrName>
                                        </p:attrNameLst>
                                      </p:cBhvr>
                                      <p:to>
                                        <p:strVal val="visible"/>
                                      </p:to>
                                    </p:set>
                                    <p:animEffect transition="in" filter="wipe(left)">
                                      <p:cBhvr>
                                        <p:cTn id="22" dur="500"/>
                                        <p:tgtEl>
                                          <p:spTgt spid="155663"/>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55664"/>
                                        </p:tgtEl>
                                        <p:attrNameLst>
                                          <p:attrName>style.visibility</p:attrName>
                                        </p:attrNameLst>
                                      </p:cBhvr>
                                      <p:to>
                                        <p:strVal val="visible"/>
                                      </p:to>
                                    </p:set>
                                    <p:animEffect transition="in" filter="wipe(left)">
                                      <p:cBhvr>
                                        <p:cTn id="27" dur="500"/>
                                        <p:tgtEl>
                                          <p:spTgt spid="155664"/>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55667"/>
                                        </p:tgtEl>
                                        <p:attrNameLst>
                                          <p:attrName>style.visibility</p:attrName>
                                        </p:attrNameLst>
                                      </p:cBhvr>
                                      <p:to>
                                        <p:strVal val="visible"/>
                                      </p:to>
                                    </p:set>
                                    <p:animEffect transition="in" filter="wipe(left)">
                                      <p:cBhvr>
                                        <p:cTn id="32" dur="500"/>
                                        <p:tgtEl>
                                          <p:spTgt spid="155667"/>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55659"/>
                                        </p:tgtEl>
                                        <p:attrNameLst>
                                          <p:attrName>style.visibility</p:attrName>
                                        </p:attrNameLst>
                                      </p:cBhvr>
                                      <p:to>
                                        <p:strVal val="visible"/>
                                      </p:to>
                                    </p:set>
                                    <p:animEffect transition="in" filter="wipe(left)">
                                      <p:cBhvr>
                                        <p:cTn id="37" dur="500"/>
                                        <p:tgtEl>
                                          <p:spTgt spid="155659"/>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55660"/>
                                        </p:tgtEl>
                                        <p:attrNameLst>
                                          <p:attrName>style.visibility</p:attrName>
                                        </p:attrNameLst>
                                      </p:cBhvr>
                                      <p:to>
                                        <p:strVal val="visible"/>
                                      </p:to>
                                    </p:set>
                                    <p:animEffect transition="in" filter="wipe(left)">
                                      <p:cBhvr>
                                        <p:cTn id="42" dur="500"/>
                                        <p:tgtEl>
                                          <p:spTgt spid="155660"/>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31" presetClass="entr" presetSubtype="0" fill="hold" nodeType="clickEffect">
                                  <p:stCondLst>
                                    <p:cond delay="0"/>
                                  </p:stCondLst>
                                  <p:iterate type="lt">
                                    <p:tmPct val="5000"/>
                                  </p:iterate>
                                  <p:childTnLst>
                                    <p:set>
                                      <p:cBhvr>
                                        <p:cTn id="46" dur="1" fill="hold">
                                          <p:stCondLst>
                                            <p:cond delay="0"/>
                                          </p:stCondLst>
                                        </p:cTn>
                                        <p:tgtEl>
                                          <p:spTgt spid="155666"/>
                                        </p:tgtEl>
                                        <p:attrNameLst>
                                          <p:attrName>style.visibility</p:attrName>
                                        </p:attrNameLst>
                                      </p:cBhvr>
                                      <p:to>
                                        <p:strVal val="visible"/>
                                      </p:to>
                                    </p:set>
                                    <p:anim calcmode="lin" valueType="num">
                                      <p:cBhvr>
                                        <p:cTn id="47" dur="1000" fill="hold"/>
                                        <p:tgtEl>
                                          <p:spTgt spid="155666"/>
                                        </p:tgtEl>
                                        <p:attrNameLst>
                                          <p:attrName>ppt_w</p:attrName>
                                        </p:attrNameLst>
                                      </p:cBhvr>
                                      <p:tavLst>
                                        <p:tav tm="0">
                                          <p:val>
                                            <p:fltVal val="0"/>
                                          </p:val>
                                        </p:tav>
                                        <p:tav tm="100000">
                                          <p:val>
                                            <p:strVal val="#ppt_w"/>
                                          </p:val>
                                        </p:tav>
                                      </p:tavLst>
                                    </p:anim>
                                    <p:anim calcmode="lin" valueType="num">
                                      <p:cBhvr>
                                        <p:cTn id="48" dur="1000" fill="hold"/>
                                        <p:tgtEl>
                                          <p:spTgt spid="155666"/>
                                        </p:tgtEl>
                                        <p:attrNameLst>
                                          <p:attrName>ppt_h</p:attrName>
                                        </p:attrNameLst>
                                      </p:cBhvr>
                                      <p:tavLst>
                                        <p:tav tm="0">
                                          <p:val>
                                            <p:fltVal val="0"/>
                                          </p:val>
                                        </p:tav>
                                        <p:tav tm="100000">
                                          <p:val>
                                            <p:strVal val="#ppt_h"/>
                                          </p:val>
                                        </p:tav>
                                      </p:tavLst>
                                    </p:anim>
                                    <p:anim calcmode="lin" valueType="num">
                                      <p:cBhvr>
                                        <p:cTn id="49" dur="1000" fill="hold"/>
                                        <p:tgtEl>
                                          <p:spTgt spid="155666"/>
                                        </p:tgtEl>
                                        <p:attrNameLst>
                                          <p:attrName>style.rotation</p:attrName>
                                        </p:attrNameLst>
                                      </p:cBhvr>
                                      <p:tavLst>
                                        <p:tav tm="0">
                                          <p:val>
                                            <p:fltVal val="90"/>
                                          </p:val>
                                        </p:tav>
                                        <p:tav tm="100000">
                                          <p:val>
                                            <p:fltVal val="0"/>
                                          </p:val>
                                        </p:tav>
                                      </p:tavLst>
                                    </p:anim>
                                    <p:animEffect transition="in" filter="fade">
                                      <p:cBhvr>
                                        <p:cTn id="50" dur="1000"/>
                                        <p:tgtEl>
                                          <p:spTgt spid="1556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5659" grpId="0" animBg="1"/>
      <p:bldP spid="155660" grpId="0" animBg="1"/>
      <p:bldP spid="155661" grpId="0" animBg="1"/>
      <p:bldP spid="155662" grpId="0" animBg="1"/>
      <p:bldP spid="155663" grpId="0" animBg="1"/>
      <p:bldP spid="155664" grpId="0" animBg="1"/>
      <p:bldP spid="155665" grpId="0" animBg="1"/>
      <p:bldP spid="155667"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2"/>
          <p:cNvSpPr>
            <a:spLocks noGrp="1" noChangeArrowheads="1"/>
          </p:cNvSpPr>
          <p:nvPr>
            <p:ph type="title"/>
          </p:nvPr>
        </p:nvSpPr>
        <p:spPr/>
        <p:txBody>
          <a:bodyPr/>
          <a:lstStyle/>
          <a:p>
            <a:pPr eaLnBrk="1" hangingPunct="1">
              <a:defRPr/>
            </a:pPr>
            <a:r>
              <a:rPr lang="en-US" altLang="zh-CN" smtClean="0"/>
              <a:t>Extensions</a:t>
            </a:r>
          </a:p>
        </p:txBody>
      </p:sp>
      <p:sp>
        <p:nvSpPr>
          <p:cNvPr id="151555" name="Rectangle 3"/>
          <p:cNvSpPr>
            <a:spLocks noGrp="1" noChangeArrowheads="1"/>
          </p:cNvSpPr>
          <p:nvPr>
            <p:ph type="body" idx="1"/>
          </p:nvPr>
        </p:nvSpPr>
        <p:spPr/>
        <p:txBody>
          <a:bodyPr/>
          <a:lstStyle/>
          <a:p>
            <a:pPr eaLnBrk="1" hangingPunct="1">
              <a:defRPr/>
            </a:pPr>
            <a:r>
              <a:rPr lang="zh-CN" altLang="en-US" smtClean="0"/>
              <a:t>哥尼斯堡七桥问题</a:t>
            </a:r>
          </a:p>
        </p:txBody>
      </p:sp>
      <p:pic>
        <p:nvPicPr>
          <p:cNvPr id="35844" name="Picture 6" descr="54800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2667000"/>
            <a:ext cx="3813175" cy="2551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1559" name="Picture 7" descr="eul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19800" y="1905000"/>
            <a:ext cx="2092325" cy="25146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2"/>
          <p:cNvSpPr>
            <a:spLocks noGrp="1" noChangeArrowheads="1"/>
          </p:cNvSpPr>
          <p:nvPr>
            <p:ph type="title"/>
          </p:nvPr>
        </p:nvSpPr>
        <p:spPr/>
        <p:txBody>
          <a:bodyPr/>
          <a:lstStyle/>
          <a:p>
            <a:pPr eaLnBrk="1" hangingPunct="1">
              <a:defRPr/>
            </a:pPr>
            <a:r>
              <a:rPr lang="en-US" altLang="zh-CN" smtClean="0"/>
              <a:t>Extensions</a:t>
            </a:r>
          </a:p>
        </p:txBody>
      </p:sp>
      <p:sp>
        <p:nvSpPr>
          <p:cNvPr id="152579" name="Rectangle 3"/>
          <p:cNvSpPr>
            <a:spLocks noGrp="1" noChangeArrowheads="1"/>
          </p:cNvSpPr>
          <p:nvPr>
            <p:ph type="body" idx="1"/>
          </p:nvPr>
        </p:nvSpPr>
        <p:spPr>
          <a:xfrm>
            <a:off x="304800" y="1066800"/>
            <a:ext cx="3810000" cy="5562600"/>
          </a:xfrm>
        </p:spPr>
        <p:txBody>
          <a:bodyPr/>
          <a:lstStyle/>
          <a:p>
            <a:pPr eaLnBrk="1" hangingPunct="1">
              <a:defRPr/>
            </a:pPr>
            <a:r>
              <a:rPr lang="en-US" altLang="zh-CN" smtClean="0"/>
              <a:t>Euler</a:t>
            </a:r>
            <a:r>
              <a:rPr lang="zh-CN" altLang="en-US" smtClean="0"/>
              <a:t>回路</a:t>
            </a:r>
          </a:p>
          <a:p>
            <a:pPr eaLnBrk="1" hangingPunct="1">
              <a:defRPr/>
            </a:pPr>
            <a:endParaRPr lang="zh-CN" altLang="en-US" smtClean="0"/>
          </a:p>
          <a:p>
            <a:pPr lvl="1" eaLnBrk="1" hangingPunct="1">
              <a:defRPr/>
            </a:pPr>
            <a:r>
              <a:rPr lang="zh-CN" altLang="en-US" smtClean="0"/>
              <a:t>给定无孤立结点图</a:t>
            </a:r>
            <a:r>
              <a:rPr lang="en-US" altLang="zh-CN" i="1" smtClean="0"/>
              <a:t>G</a:t>
            </a:r>
            <a:r>
              <a:rPr lang="zh-CN" altLang="en-US" smtClean="0"/>
              <a:t>，若存在一条回路，经过图中每边一次且仅一次，该回路称为</a:t>
            </a:r>
            <a:r>
              <a:rPr lang="en-US" altLang="zh-CN" smtClean="0"/>
              <a:t>Euler</a:t>
            </a:r>
            <a:r>
              <a:rPr lang="zh-CN" altLang="en-US" smtClean="0"/>
              <a:t>回路。</a:t>
            </a:r>
          </a:p>
        </p:txBody>
      </p:sp>
      <p:pic>
        <p:nvPicPr>
          <p:cNvPr id="152582"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24400" y="1752600"/>
            <a:ext cx="3538538" cy="4419600"/>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a:extLst>
            <a:ext uri="{909E8E84-426E-40DD-AFC4-6F175D3DCCD1}">
              <a14:hiddenFill xmlns:a14="http://schemas.microsoft.com/office/drawing/2010/main">
                <a:solidFill>
                  <a:schemeClr val="accent1"/>
                </a:solidFill>
              </a14:hiddenFill>
            </a:ext>
          </a:extLst>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2"/>
          <p:cNvSpPr>
            <a:spLocks noGrp="1" noChangeArrowheads="1"/>
          </p:cNvSpPr>
          <p:nvPr>
            <p:ph type="title"/>
          </p:nvPr>
        </p:nvSpPr>
        <p:spPr/>
        <p:txBody>
          <a:bodyPr/>
          <a:lstStyle/>
          <a:p>
            <a:pPr eaLnBrk="1" hangingPunct="1">
              <a:defRPr/>
            </a:pPr>
            <a:r>
              <a:rPr lang="en-US" altLang="zh-CN" smtClean="0"/>
              <a:t>Extensions</a:t>
            </a:r>
          </a:p>
        </p:txBody>
      </p:sp>
      <p:sp>
        <p:nvSpPr>
          <p:cNvPr id="153603" name="Rectangle 3"/>
          <p:cNvSpPr>
            <a:spLocks noGrp="1" noChangeArrowheads="1"/>
          </p:cNvSpPr>
          <p:nvPr>
            <p:ph type="body" idx="1"/>
          </p:nvPr>
        </p:nvSpPr>
        <p:spPr/>
        <p:txBody>
          <a:bodyPr/>
          <a:lstStyle/>
          <a:p>
            <a:pPr eaLnBrk="1" hangingPunct="1">
              <a:defRPr/>
            </a:pPr>
            <a:r>
              <a:rPr lang="en-US" altLang="zh-CN" smtClean="0"/>
              <a:t>Hamilton</a:t>
            </a:r>
            <a:r>
              <a:rPr lang="zh-CN" altLang="en-US" smtClean="0"/>
              <a:t>回路</a:t>
            </a:r>
          </a:p>
        </p:txBody>
      </p:sp>
      <p:pic>
        <p:nvPicPr>
          <p:cNvPr id="153604" name="Picture 4" descr="hamilt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2209800"/>
            <a:ext cx="3438525" cy="3995738"/>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153606" name="Rectangle 6"/>
          <p:cNvSpPr>
            <a:spLocks noChangeArrowheads="1"/>
          </p:cNvSpPr>
          <p:nvPr/>
        </p:nvSpPr>
        <p:spPr bwMode="auto">
          <a:xfrm>
            <a:off x="4114800" y="1143000"/>
            <a:ext cx="4419600" cy="556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eaLnBrk="1" hangingPunct="1">
              <a:spcBef>
                <a:spcPct val="20000"/>
              </a:spcBef>
              <a:buFont typeface="Wingdings" pitchFamily="2" charset="2"/>
              <a:buChar char="F"/>
              <a:defRPr/>
            </a:pPr>
            <a:endParaRPr lang="en-US" altLang="zh-CN" sz="3200" b="1">
              <a:solidFill>
                <a:schemeClr val="accent2"/>
              </a:solidFill>
              <a:effectLst>
                <a:outerShdw blurRad="38100" dist="38100" dir="2700000" algn="tl">
                  <a:srgbClr val="C0C0C0"/>
                </a:outerShdw>
              </a:effectLst>
              <a:ea typeface="仿宋_GB2312" pitchFamily="49" charset="-122"/>
            </a:endParaRPr>
          </a:p>
          <a:p>
            <a:pPr marL="342900" indent="-342900" eaLnBrk="1" hangingPunct="1">
              <a:spcBef>
                <a:spcPct val="20000"/>
              </a:spcBef>
              <a:buFont typeface="Wingdings" pitchFamily="2" charset="2"/>
              <a:buChar char="F"/>
              <a:defRPr/>
            </a:pPr>
            <a:endParaRPr lang="en-US" altLang="zh-CN" sz="3200" b="1">
              <a:solidFill>
                <a:schemeClr val="accent2"/>
              </a:solidFill>
              <a:effectLst>
                <a:outerShdw blurRad="38100" dist="38100" dir="2700000" algn="tl">
                  <a:srgbClr val="C0C0C0"/>
                </a:outerShdw>
              </a:effectLst>
              <a:ea typeface="仿宋_GB2312" pitchFamily="49" charset="-122"/>
            </a:endParaRPr>
          </a:p>
          <a:p>
            <a:pPr marL="742950" lvl="1" indent="-285750" eaLnBrk="1" hangingPunct="1">
              <a:spcBef>
                <a:spcPct val="20000"/>
              </a:spcBef>
              <a:buFontTx/>
              <a:buChar char="–"/>
              <a:defRPr/>
            </a:pPr>
            <a:r>
              <a:rPr lang="zh-CN" altLang="en-US" sz="2800" b="1">
                <a:solidFill>
                  <a:schemeClr val="accent2"/>
                </a:solidFill>
                <a:effectLst>
                  <a:outerShdw blurRad="38100" dist="38100" dir="2700000" algn="tl">
                    <a:srgbClr val="C0C0C0"/>
                  </a:outerShdw>
                </a:effectLst>
                <a:ea typeface="仿宋_GB2312" pitchFamily="49" charset="-122"/>
              </a:rPr>
              <a:t>给定图</a:t>
            </a:r>
            <a:r>
              <a:rPr lang="en-US" altLang="zh-CN" sz="2800" b="1" i="1">
                <a:solidFill>
                  <a:schemeClr val="accent2"/>
                </a:solidFill>
                <a:effectLst>
                  <a:outerShdw blurRad="38100" dist="38100" dir="2700000" algn="tl">
                    <a:srgbClr val="C0C0C0"/>
                  </a:outerShdw>
                </a:effectLst>
                <a:ea typeface="仿宋_GB2312" pitchFamily="49" charset="-122"/>
              </a:rPr>
              <a:t>G</a:t>
            </a:r>
            <a:r>
              <a:rPr lang="zh-CN" altLang="en-US" sz="2800" b="1">
                <a:solidFill>
                  <a:schemeClr val="accent2"/>
                </a:solidFill>
                <a:effectLst>
                  <a:outerShdw blurRad="38100" dist="38100" dir="2700000" algn="tl">
                    <a:srgbClr val="C0C0C0"/>
                  </a:outerShdw>
                </a:effectLst>
                <a:ea typeface="仿宋_GB2312" pitchFamily="49" charset="-122"/>
              </a:rPr>
              <a:t>，若存在一条回路，经过图中每个结点恰好一次，这条回路称作</a:t>
            </a:r>
            <a:r>
              <a:rPr lang="en-US" altLang="zh-CN" sz="2800" b="1">
                <a:solidFill>
                  <a:schemeClr val="accent2"/>
                </a:solidFill>
                <a:effectLst>
                  <a:outerShdw blurRad="38100" dist="38100" dir="2700000" algn="tl">
                    <a:srgbClr val="C0C0C0"/>
                  </a:outerShdw>
                </a:effectLst>
                <a:ea typeface="仿宋_GB2312" pitchFamily="49" charset="-122"/>
              </a:rPr>
              <a:t>Hamilton</a:t>
            </a:r>
            <a:r>
              <a:rPr lang="zh-CN" altLang="en-US" sz="2800" b="1">
                <a:solidFill>
                  <a:schemeClr val="accent2"/>
                </a:solidFill>
                <a:effectLst>
                  <a:outerShdw blurRad="38100" dist="38100" dir="2700000" algn="tl">
                    <a:srgbClr val="C0C0C0"/>
                  </a:outerShdw>
                </a:effectLst>
                <a:ea typeface="仿宋_GB2312" pitchFamily="49" charset="-122"/>
              </a:rPr>
              <a:t>回路。</a:t>
            </a: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4" name="Picture 5" descr="http://pic.sosucai.com/b/2010_01/b_564_jpg_2010013123081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96088" y="3716338"/>
            <a:ext cx="2355850" cy="3141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882" name="Rectangle 2"/>
          <p:cNvSpPr>
            <a:spLocks noGrp="1" noChangeArrowheads="1"/>
          </p:cNvSpPr>
          <p:nvPr>
            <p:ph type="title"/>
          </p:nvPr>
        </p:nvSpPr>
        <p:spPr/>
        <p:txBody>
          <a:bodyPr/>
          <a:lstStyle/>
          <a:p>
            <a:pPr eaLnBrk="1" hangingPunct="1">
              <a:defRPr/>
            </a:pPr>
            <a:r>
              <a:rPr lang="en-US" altLang="zh-CN" smtClean="0"/>
              <a:t>Questions</a:t>
            </a:r>
          </a:p>
        </p:txBody>
      </p:sp>
      <p:sp>
        <p:nvSpPr>
          <p:cNvPr id="122883" name="Rectangle 3"/>
          <p:cNvSpPr>
            <a:spLocks noGrp="1" noChangeArrowheads="1"/>
          </p:cNvSpPr>
          <p:nvPr>
            <p:ph type="body" idx="1"/>
          </p:nvPr>
        </p:nvSpPr>
        <p:spPr>
          <a:xfrm>
            <a:off x="304800" y="1066800"/>
            <a:ext cx="8443913" cy="5562600"/>
          </a:xfrm>
        </p:spPr>
        <p:txBody>
          <a:bodyPr/>
          <a:lstStyle/>
          <a:p>
            <a:pPr eaLnBrk="1" hangingPunct="1">
              <a:defRPr/>
            </a:pPr>
            <a:r>
              <a:rPr lang="en-US" altLang="zh-CN" dirty="0" smtClean="0"/>
              <a:t>TSP</a:t>
            </a:r>
            <a:r>
              <a:rPr lang="zh-CN" altLang="en-US" dirty="0" smtClean="0"/>
              <a:t>、</a:t>
            </a:r>
            <a:r>
              <a:rPr lang="en-US" altLang="zh-CN" dirty="0" smtClean="0"/>
              <a:t>CPP</a:t>
            </a:r>
            <a:r>
              <a:rPr lang="zh-CN" altLang="en-US" dirty="0" smtClean="0"/>
              <a:t>、</a:t>
            </a:r>
            <a:r>
              <a:rPr lang="en-US" altLang="zh-CN" dirty="0" smtClean="0"/>
              <a:t>Hamilton</a:t>
            </a:r>
            <a:r>
              <a:rPr lang="zh-CN" altLang="en-US" dirty="0" smtClean="0"/>
              <a:t>和</a:t>
            </a:r>
            <a:r>
              <a:rPr lang="en-US" altLang="zh-CN" dirty="0" smtClean="0"/>
              <a:t>Euler</a:t>
            </a:r>
            <a:r>
              <a:rPr lang="zh-CN" altLang="en-US" dirty="0" smtClean="0"/>
              <a:t>回路之间是什么关系？</a:t>
            </a:r>
          </a:p>
          <a:p>
            <a:pPr eaLnBrk="1" hangingPunct="1">
              <a:defRPr/>
            </a:pPr>
            <a:r>
              <a:rPr lang="en-US" altLang="zh-CN" dirty="0" smtClean="0"/>
              <a:t>Hamilton</a:t>
            </a:r>
            <a:r>
              <a:rPr lang="zh-CN" altLang="en-US" dirty="0" smtClean="0"/>
              <a:t>和</a:t>
            </a:r>
            <a:r>
              <a:rPr lang="en-US" altLang="zh-CN" dirty="0" smtClean="0"/>
              <a:t>Euler</a:t>
            </a:r>
            <a:r>
              <a:rPr lang="zh-CN" altLang="en-US" dirty="0" smtClean="0"/>
              <a:t>回路在什么情况下存在？又如何找到？</a:t>
            </a:r>
          </a:p>
          <a:p>
            <a:pPr eaLnBrk="1" hangingPunct="1">
              <a:defRPr/>
            </a:pPr>
            <a:r>
              <a:rPr lang="zh-CN" altLang="en-US" dirty="0" smtClean="0"/>
              <a:t>我们如何用人工智能方法对此类问题求解？</a:t>
            </a: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a:xfrm>
            <a:off x="0" y="1628775"/>
            <a:ext cx="9144000" cy="2273300"/>
          </a:xfrm>
        </p:spPr>
        <p:txBody>
          <a:bodyPr/>
          <a:lstStyle/>
          <a:p>
            <a:pPr algn="ctr" eaLnBrk="1" hangingPunct="1">
              <a:defRPr/>
            </a:pPr>
            <a:r>
              <a:rPr lang="en-US" altLang="zh-CN" sz="6000" b="0" dirty="0" smtClean="0">
                <a:latin typeface="华文新魏" pitchFamily="2" charset="-122"/>
                <a:ea typeface="华文新魏" pitchFamily="2" charset="-122"/>
              </a:rPr>
              <a:t>3  </a:t>
            </a:r>
            <a:r>
              <a:rPr lang="en-US" altLang="zh-CN" sz="5400" b="0" dirty="0" smtClean="0">
                <a:latin typeface="华文新魏" pitchFamily="2" charset="-122"/>
                <a:ea typeface="华文新魏" pitchFamily="2" charset="-122"/>
              </a:rPr>
              <a:t>Knowledge </a:t>
            </a:r>
            <a:r>
              <a:rPr lang="en-US" altLang="zh-CN" sz="5400" b="0" dirty="0">
                <a:latin typeface="华文新魏" pitchFamily="2" charset="-122"/>
                <a:ea typeface="华文新魏" pitchFamily="2" charset="-122"/>
              </a:rPr>
              <a:t>Representation </a:t>
            </a:r>
            <a:r>
              <a:rPr lang="en-US" altLang="zh-CN" sz="5400" b="0" dirty="0" smtClean="0">
                <a:latin typeface="华文新魏" pitchFamily="2" charset="-122"/>
                <a:ea typeface="华文新魏" pitchFamily="2" charset="-122"/>
              </a:rPr>
              <a:t>&amp; State Space</a:t>
            </a:r>
            <a:endParaRPr lang="en-US" altLang="zh-CN" sz="6000" b="0" dirty="0" smtClean="0">
              <a:latin typeface="华文新魏" pitchFamily="2" charset="-122"/>
              <a:ea typeface="华文新魏" pitchFamily="2" charset="-122"/>
            </a:endParaRPr>
          </a:p>
        </p:txBody>
      </p:sp>
      <p:sp>
        <p:nvSpPr>
          <p:cNvPr id="5123" name="Rectangle 4"/>
          <p:cNvSpPr>
            <a:spLocks noChangeArrowheads="1"/>
          </p:cNvSpPr>
          <p:nvPr/>
        </p:nvSpPr>
        <p:spPr bwMode="auto">
          <a:xfrm>
            <a:off x="1295400" y="4724400"/>
            <a:ext cx="6553200" cy="39688"/>
          </a:xfrm>
          <a:prstGeom prst="rect">
            <a:avLst/>
          </a:prstGeom>
          <a:gradFill rotWithShape="0">
            <a:gsLst>
              <a:gs pos="0">
                <a:srgbClr val="FF9900"/>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anose="05000000000000000000" pitchFamily="2" charset="2"/>
              <a:buChar char="F"/>
              <a:defRPr kumimoji="1" sz="3200" b="1">
                <a:solidFill>
                  <a:schemeClr val="accent2"/>
                </a:solidFill>
                <a:latin typeface="Times New Roman" panose="02020603050405020304" pitchFamily="18" charset="0"/>
                <a:ea typeface="幼圆" panose="02010509060101010101" pitchFamily="49" charset="-122"/>
              </a:defRPr>
            </a:lvl1pPr>
            <a:lvl2pPr marL="742950" indent="-285750">
              <a:spcBef>
                <a:spcPct val="20000"/>
              </a:spcBef>
              <a:buChar char="–"/>
              <a:defRPr kumimoji="1" sz="2800" b="1">
                <a:solidFill>
                  <a:schemeClr val="accent2"/>
                </a:solidFill>
                <a:latin typeface="Times New Roman" panose="02020603050405020304" pitchFamily="18" charset="0"/>
                <a:ea typeface="幼圆" panose="02010509060101010101" pitchFamily="49" charset="-122"/>
              </a:defRPr>
            </a:lvl2pPr>
            <a:lvl3pPr marL="1143000" indent="-228600">
              <a:spcBef>
                <a:spcPct val="20000"/>
              </a:spcBef>
              <a:buChar char="•"/>
              <a:defRPr kumimoji="1" sz="2400" b="1">
                <a:solidFill>
                  <a:schemeClr val="accent2"/>
                </a:solidFill>
                <a:latin typeface="Times New Roman" panose="02020603050405020304" pitchFamily="18" charset="0"/>
                <a:ea typeface="幼圆" panose="02010509060101010101" pitchFamily="49" charset="-122"/>
              </a:defRPr>
            </a:lvl3pPr>
            <a:lvl4pPr marL="1600200" indent="-228600">
              <a:spcBef>
                <a:spcPct val="20000"/>
              </a:spcBef>
              <a:buChar char="–"/>
              <a:defRPr kumimoji="1" sz="2000" b="1">
                <a:solidFill>
                  <a:schemeClr val="accent2"/>
                </a:solidFill>
                <a:latin typeface="Times New Roman" panose="02020603050405020304" pitchFamily="18" charset="0"/>
                <a:ea typeface="幼圆" panose="02010509060101010101" pitchFamily="49" charset="-122"/>
              </a:defRPr>
            </a:lvl4pPr>
            <a:lvl5pPr marL="2057400" indent="-228600">
              <a:spcBef>
                <a:spcPct val="20000"/>
              </a:spcBef>
              <a:buChar char="»"/>
              <a:defRPr kumimoji="1" sz="2000" b="1">
                <a:solidFill>
                  <a:schemeClr val="accent2"/>
                </a:solidFill>
                <a:latin typeface="Times New Roman" panose="02020603050405020304" pitchFamily="18" charset="0"/>
                <a:ea typeface="幼圆" panose="02010509060101010101" pitchFamily="49" charset="-122"/>
              </a:defRPr>
            </a:lvl5pPr>
            <a:lvl6pPr marL="2514600" indent="-228600" eaLnBrk="0" fontAlgn="base" hangingPunct="0">
              <a:spcBef>
                <a:spcPct val="20000"/>
              </a:spcBef>
              <a:spcAft>
                <a:spcPct val="0"/>
              </a:spcAft>
              <a:buChar char="»"/>
              <a:defRPr kumimoji="1" sz="2000" b="1">
                <a:solidFill>
                  <a:schemeClr val="accent2"/>
                </a:solidFill>
                <a:latin typeface="Times New Roman" panose="02020603050405020304" pitchFamily="18" charset="0"/>
                <a:ea typeface="幼圆" panose="02010509060101010101" pitchFamily="49" charset="-122"/>
              </a:defRPr>
            </a:lvl6pPr>
            <a:lvl7pPr marL="2971800" indent="-228600" eaLnBrk="0" fontAlgn="base" hangingPunct="0">
              <a:spcBef>
                <a:spcPct val="20000"/>
              </a:spcBef>
              <a:spcAft>
                <a:spcPct val="0"/>
              </a:spcAft>
              <a:buChar char="»"/>
              <a:defRPr kumimoji="1" sz="2000" b="1">
                <a:solidFill>
                  <a:schemeClr val="accent2"/>
                </a:solidFill>
                <a:latin typeface="Times New Roman" panose="02020603050405020304" pitchFamily="18" charset="0"/>
                <a:ea typeface="幼圆" panose="02010509060101010101" pitchFamily="49" charset="-122"/>
              </a:defRPr>
            </a:lvl7pPr>
            <a:lvl8pPr marL="3429000" indent="-228600" eaLnBrk="0" fontAlgn="base" hangingPunct="0">
              <a:spcBef>
                <a:spcPct val="20000"/>
              </a:spcBef>
              <a:spcAft>
                <a:spcPct val="0"/>
              </a:spcAft>
              <a:buChar char="»"/>
              <a:defRPr kumimoji="1" sz="2000" b="1">
                <a:solidFill>
                  <a:schemeClr val="accent2"/>
                </a:solidFill>
                <a:latin typeface="Times New Roman" panose="02020603050405020304" pitchFamily="18" charset="0"/>
                <a:ea typeface="幼圆" panose="02010509060101010101" pitchFamily="49" charset="-122"/>
              </a:defRPr>
            </a:lvl8pPr>
            <a:lvl9pPr marL="3886200" indent="-228600" eaLnBrk="0" fontAlgn="base" hangingPunct="0">
              <a:spcBef>
                <a:spcPct val="20000"/>
              </a:spcBef>
              <a:spcAft>
                <a:spcPct val="0"/>
              </a:spcAft>
              <a:buChar char="»"/>
              <a:defRPr kumimoji="1" sz="2000" b="1">
                <a:solidFill>
                  <a:schemeClr val="accent2"/>
                </a:solidFill>
                <a:latin typeface="Times New Roman" panose="02020603050405020304" pitchFamily="18" charset="0"/>
                <a:ea typeface="幼圆" panose="02010509060101010101" pitchFamily="49" charset="-122"/>
              </a:defRPr>
            </a:lvl9pPr>
          </a:lstStyle>
          <a:p>
            <a:pPr eaLnBrk="1" hangingPunct="1">
              <a:spcBef>
                <a:spcPct val="0"/>
              </a:spcBef>
              <a:buFontTx/>
              <a:buNone/>
            </a:pPr>
            <a:endParaRPr lang="zh-CN" altLang="en-US" sz="2400" b="0">
              <a:solidFill>
                <a:schemeClr val="tx1"/>
              </a:solidFill>
              <a:ea typeface="宋体" panose="02010600030101010101" pitchFamily="2" charset="-122"/>
            </a:endParaRPr>
          </a:p>
        </p:txBody>
      </p:sp>
      <p:pic>
        <p:nvPicPr>
          <p:cNvPr id="5124" name="Picture 7" descr="singlebasin"/>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492500" y="3902075"/>
            <a:ext cx="4427538" cy="295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p:txBody>
          <a:bodyPr/>
          <a:lstStyle/>
          <a:p>
            <a:pPr eaLnBrk="1" hangingPunct="1">
              <a:defRPr/>
            </a:pPr>
            <a:r>
              <a:rPr lang="zh-CN" altLang="en-US" smtClean="0"/>
              <a:t>学习要求</a:t>
            </a:r>
          </a:p>
        </p:txBody>
      </p:sp>
      <p:sp>
        <p:nvSpPr>
          <p:cNvPr id="49155" name="Rectangle 3"/>
          <p:cNvSpPr>
            <a:spLocks noGrp="1" noChangeArrowheads="1"/>
          </p:cNvSpPr>
          <p:nvPr>
            <p:ph type="body" idx="1"/>
          </p:nvPr>
        </p:nvSpPr>
        <p:spPr/>
        <p:txBody>
          <a:bodyPr/>
          <a:lstStyle/>
          <a:p>
            <a:pPr eaLnBrk="1" hangingPunct="1">
              <a:defRPr/>
            </a:pPr>
            <a:r>
              <a:rPr lang="zh-CN" altLang="en-US" dirty="0"/>
              <a:t>能解释</a:t>
            </a:r>
            <a:r>
              <a:rPr lang="zh-CN" altLang="en-US" dirty="0" smtClean="0"/>
              <a:t>知识</a:t>
            </a:r>
            <a:r>
              <a:rPr lang="zh-CN" altLang="en-US" dirty="0" smtClean="0"/>
              <a:t>与知识表示的概念</a:t>
            </a:r>
          </a:p>
          <a:p>
            <a:pPr eaLnBrk="1" hangingPunct="1">
              <a:defRPr/>
            </a:pPr>
            <a:r>
              <a:rPr lang="zh-CN" altLang="en-US" dirty="0"/>
              <a:t>能解释</a:t>
            </a:r>
            <a:r>
              <a:rPr lang="zh-CN" altLang="en-US" dirty="0" smtClean="0"/>
              <a:t>状态</a:t>
            </a:r>
            <a:r>
              <a:rPr lang="zh-CN" altLang="en-US" dirty="0" smtClean="0"/>
              <a:t>与状态空间的概念</a:t>
            </a:r>
          </a:p>
          <a:p>
            <a:pPr eaLnBrk="1" hangingPunct="1">
              <a:defRPr/>
            </a:pPr>
            <a:r>
              <a:rPr lang="zh-CN" altLang="en-US" dirty="0" smtClean="0"/>
              <a:t>能利用图描述方法表示</a:t>
            </a:r>
            <a:r>
              <a:rPr lang="zh-CN" altLang="en-US" dirty="0" smtClean="0"/>
              <a:t>状态空间</a:t>
            </a:r>
            <a:endParaRPr lang="zh-CN" altLang="en-US" dirty="0" smtClean="0"/>
          </a:p>
          <a:p>
            <a:pPr eaLnBrk="1" hangingPunct="1">
              <a:defRPr/>
            </a:pPr>
            <a:r>
              <a:rPr lang="zh-CN" altLang="en-US" dirty="0" smtClean="0"/>
              <a:t>能利用状态空间法表示和求解</a:t>
            </a:r>
            <a:r>
              <a:rPr lang="zh-CN" altLang="en-US" dirty="0" smtClean="0"/>
              <a:t>问题</a:t>
            </a:r>
          </a:p>
        </p:txBody>
      </p:sp>
      <p:pic>
        <p:nvPicPr>
          <p:cNvPr id="614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84438" y="4221163"/>
            <a:ext cx="3968750" cy="2281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ChangeArrowheads="1"/>
          </p:cNvSpPr>
          <p:nvPr>
            <p:ph type="title"/>
          </p:nvPr>
        </p:nvSpPr>
        <p:spPr/>
        <p:txBody>
          <a:bodyPr/>
          <a:lstStyle/>
          <a:p>
            <a:pPr eaLnBrk="1" hangingPunct="1">
              <a:defRPr/>
            </a:pPr>
            <a:r>
              <a:rPr lang="en-US" altLang="zh-CN" smtClean="0"/>
              <a:t>Knowledge</a:t>
            </a:r>
          </a:p>
        </p:txBody>
      </p:sp>
      <p:grpSp>
        <p:nvGrpSpPr>
          <p:cNvPr id="5" name="组合 4"/>
          <p:cNvGrpSpPr>
            <a:grpSpLocks/>
          </p:cNvGrpSpPr>
          <p:nvPr/>
        </p:nvGrpSpPr>
        <p:grpSpPr bwMode="auto">
          <a:xfrm>
            <a:off x="1116013" y="1544638"/>
            <a:ext cx="3600450" cy="4165600"/>
            <a:chOff x="1115616" y="1544860"/>
            <a:chExt cx="3600400" cy="4165535"/>
          </a:xfrm>
        </p:grpSpPr>
        <p:grpSp>
          <p:nvGrpSpPr>
            <p:cNvPr id="7178" name="组合 2"/>
            <p:cNvGrpSpPr>
              <a:grpSpLocks/>
            </p:cNvGrpSpPr>
            <p:nvPr/>
          </p:nvGrpSpPr>
          <p:grpSpPr bwMode="auto">
            <a:xfrm>
              <a:off x="1331640" y="1544860"/>
              <a:ext cx="2686050" cy="3429000"/>
              <a:chOff x="1331640" y="1976908"/>
              <a:chExt cx="2686050" cy="3429000"/>
            </a:xfrm>
          </p:grpSpPr>
          <p:pic>
            <p:nvPicPr>
              <p:cNvPr id="126980" name="Picture 4" descr="bacon-franci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1640" y="1976908"/>
                <a:ext cx="2686050" cy="3429000"/>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a:extLst>
                <a:ext uri="{909E8E84-426E-40DD-AFC4-6F175D3DCCD1}">
                  <a14:hiddenFill xmlns:a14="http://schemas.microsoft.com/office/drawing/2010/main">
                    <a:solidFill>
                      <a:srgbClr val="FFFFFF"/>
                    </a:solidFill>
                  </a14:hiddenFill>
                </a:ext>
              </a:extLst>
            </p:spPr>
          </p:pic>
          <p:sp>
            <p:nvSpPr>
              <p:cNvPr id="126981" name="Rectangle 5"/>
              <p:cNvSpPr>
                <a:spLocks noChangeArrowheads="1"/>
              </p:cNvSpPr>
              <p:nvPr/>
            </p:nvSpPr>
            <p:spPr bwMode="auto">
              <a:xfrm>
                <a:off x="2083978" y="4940723"/>
                <a:ext cx="996936" cy="4571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defRPr/>
                </a:pPr>
                <a:r>
                  <a:rPr lang="en-US" altLang="zh-CN" b="1" dirty="0">
                    <a:solidFill>
                      <a:schemeClr val="bg1"/>
                    </a:solidFill>
                    <a:effectLst>
                      <a:outerShdw blurRad="38100" dist="38100" dir="2700000" algn="tl">
                        <a:srgbClr val="C0C0C0"/>
                      </a:outerShdw>
                    </a:effectLst>
                  </a:rPr>
                  <a:t>Bacon</a:t>
                </a:r>
              </a:p>
            </p:txBody>
          </p:sp>
        </p:grpSp>
        <p:sp>
          <p:nvSpPr>
            <p:cNvPr id="2" name="矩形 1"/>
            <p:cNvSpPr/>
            <p:nvPr/>
          </p:nvSpPr>
          <p:spPr>
            <a:xfrm>
              <a:off x="1115616" y="5248439"/>
              <a:ext cx="3600400" cy="461956"/>
            </a:xfrm>
            <a:prstGeom prst="rect">
              <a:avLst/>
            </a:prstGeom>
          </p:spPr>
          <p:txBody>
            <a:bodyPr>
              <a:spAutoFit/>
            </a:bodyPr>
            <a:lstStyle/>
            <a:p>
              <a:pPr marL="342900" indent="-342900" eaLnBrk="1" hangingPunct="1">
                <a:spcBef>
                  <a:spcPct val="20000"/>
                </a:spcBef>
                <a:buFont typeface="Wingdings" pitchFamily="2" charset="2"/>
                <a:buChar char="F"/>
                <a:defRPr/>
              </a:pPr>
              <a:r>
                <a:rPr lang="en-US" altLang="zh-CN" b="1" kern="0" dirty="0">
                  <a:solidFill>
                    <a:srgbClr val="3333CC"/>
                  </a:solidFill>
                  <a:effectLst>
                    <a:outerShdw blurRad="38100" dist="38100" dir="2700000" algn="tl">
                      <a:srgbClr val="C0C0C0"/>
                    </a:outerShdw>
                  </a:effectLst>
                  <a:latin typeface="Times New Roman"/>
                </a:rPr>
                <a:t>Knowledge is power</a:t>
              </a:r>
            </a:p>
          </p:txBody>
        </p:sp>
      </p:grpSp>
      <p:grpSp>
        <p:nvGrpSpPr>
          <p:cNvPr id="8" name="组合 7"/>
          <p:cNvGrpSpPr>
            <a:grpSpLocks/>
          </p:cNvGrpSpPr>
          <p:nvPr/>
        </p:nvGrpSpPr>
        <p:grpSpPr bwMode="auto">
          <a:xfrm>
            <a:off x="5227638" y="1484313"/>
            <a:ext cx="3316287" cy="4641850"/>
            <a:chOff x="5227203" y="1484784"/>
            <a:chExt cx="3316114" cy="4641109"/>
          </a:xfrm>
        </p:grpSpPr>
        <p:grpSp>
          <p:nvGrpSpPr>
            <p:cNvPr id="7174" name="组合 3"/>
            <p:cNvGrpSpPr>
              <a:grpSpLocks/>
            </p:cNvGrpSpPr>
            <p:nvPr/>
          </p:nvGrpSpPr>
          <p:grpSpPr bwMode="auto">
            <a:xfrm>
              <a:off x="5576366" y="1484784"/>
              <a:ext cx="2617788" cy="3505200"/>
              <a:chOff x="5576366" y="1916832"/>
              <a:chExt cx="2617788" cy="3505200"/>
            </a:xfrm>
          </p:grpSpPr>
          <p:pic>
            <p:nvPicPr>
              <p:cNvPr id="6" name="Picture 4" descr="Feigenba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76366" y="1916832"/>
                <a:ext cx="2617788" cy="3505200"/>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a:extLst>
                <a:ext uri="{909E8E84-426E-40DD-AFC4-6F175D3DCCD1}">
                  <a14:hiddenFill xmlns:a14="http://schemas.microsoft.com/office/drawing/2010/main">
                    <a:solidFill>
                      <a:srgbClr val="FFFFFF"/>
                    </a:solidFill>
                  </a14:hiddenFill>
                </a:ext>
              </a:extLst>
            </p:spPr>
          </p:pic>
          <p:sp>
            <p:nvSpPr>
              <p:cNvPr id="7" name="Text Box 5"/>
              <p:cNvSpPr txBox="1">
                <a:spLocks noChangeArrowheads="1"/>
              </p:cNvSpPr>
              <p:nvPr/>
            </p:nvSpPr>
            <p:spPr bwMode="auto">
              <a:xfrm>
                <a:off x="6228863" y="4915140"/>
                <a:ext cx="1965222" cy="4571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50000"/>
                  </a:spcBef>
                  <a:defRPr/>
                </a:pPr>
                <a:r>
                  <a:rPr lang="en-US" altLang="zh-CN" b="1" dirty="0" err="1">
                    <a:solidFill>
                      <a:schemeClr val="bg1"/>
                    </a:solidFill>
                    <a:effectLst>
                      <a:outerShdw blurRad="38100" dist="38100" dir="2700000" algn="tl">
                        <a:srgbClr val="C0C0C0"/>
                      </a:outerShdw>
                    </a:effectLst>
                  </a:rPr>
                  <a:t>Feigenbaum</a:t>
                </a:r>
                <a:r>
                  <a:rPr lang="en-US" altLang="zh-CN" b="1" dirty="0">
                    <a:solidFill>
                      <a:schemeClr val="bg1"/>
                    </a:solidFill>
                    <a:effectLst>
                      <a:outerShdw blurRad="38100" dist="38100" dir="2700000" algn="tl">
                        <a:srgbClr val="C0C0C0"/>
                      </a:outerShdw>
                    </a:effectLst>
                  </a:rPr>
                  <a:t> </a:t>
                </a:r>
              </a:p>
            </p:txBody>
          </p:sp>
        </p:grpSp>
        <p:sp>
          <p:nvSpPr>
            <p:cNvPr id="11" name="矩形 10"/>
            <p:cNvSpPr/>
            <p:nvPr/>
          </p:nvSpPr>
          <p:spPr>
            <a:xfrm>
              <a:off x="5227203" y="5294176"/>
              <a:ext cx="3316114" cy="831717"/>
            </a:xfrm>
            <a:prstGeom prst="rect">
              <a:avLst/>
            </a:prstGeom>
          </p:spPr>
          <p:txBody>
            <a:bodyPr>
              <a:spAutoFit/>
            </a:bodyPr>
            <a:lstStyle/>
            <a:p>
              <a:pPr marL="342900" indent="-342900" eaLnBrk="1" hangingPunct="1">
                <a:spcBef>
                  <a:spcPct val="20000"/>
                </a:spcBef>
                <a:buFont typeface="Wingdings" pitchFamily="2" charset="2"/>
                <a:buChar char="F"/>
                <a:defRPr/>
              </a:pPr>
              <a:r>
                <a:rPr lang="en-US" altLang="zh-CN" b="1" kern="0" dirty="0">
                  <a:solidFill>
                    <a:srgbClr val="3333CC"/>
                  </a:solidFill>
                  <a:effectLst>
                    <a:outerShdw blurRad="38100" dist="38100" dir="2700000" algn="tl">
                      <a:srgbClr val="C0C0C0"/>
                    </a:outerShdw>
                  </a:effectLst>
                  <a:latin typeface="Times New Roman"/>
                </a:rPr>
                <a:t>In the knowledge lies the power</a:t>
              </a:r>
            </a:p>
          </p:txBody>
        </p:sp>
      </p:grpSp>
      <p:sp>
        <p:nvSpPr>
          <p:cNvPr id="14" name="WordArt 4"/>
          <p:cNvSpPr>
            <a:spLocks noChangeArrowheads="1" noChangeShapeType="1" noTextEdit="1"/>
          </p:cNvSpPr>
          <p:nvPr/>
        </p:nvSpPr>
        <p:spPr bwMode="auto">
          <a:xfrm>
            <a:off x="1146175" y="5322888"/>
            <a:ext cx="7272338" cy="1187450"/>
          </a:xfrm>
          <a:prstGeom prst="rect">
            <a:avLst/>
          </a:prstGeom>
        </p:spPr>
        <p:txBody>
          <a:bodyPr wrap="none" fromWordArt="1">
            <a:prstTxWarp prst="textSlantUp">
              <a:avLst>
                <a:gd name="adj" fmla="val 32056"/>
              </a:avLst>
            </a:prstTxWarp>
          </a:bodyPr>
          <a:lstStyle/>
          <a:p>
            <a:pPr algn="ctr"/>
            <a:r>
              <a:rPr lang="zh-CN" altLang="en-US" sz="4000" b="1" kern="10">
                <a:ln w="9525">
                  <a:solidFill>
                    <a:srgbClr val="CC99FF"/>
                  </a:solidFill>
                  <a:round/>
                  <a:headEnd/>
                  <a:tailEnd/>
                </a:ln>
                <a:gradFill rotWithShape="1">
                  <a:gsLst>
                    <a:gs pos="0">
                      <a:srgbClr val="6600CC"/>
                    </a:gs>
                    <a:gs pos="100000">
                      <a:srgbClr val="CC00CC"/>
                    </a:gs>
                  </a:gsLst>
                  <a:lin ang="5400000" scaled="1"/>
                </a:gradFill>
                <a:effectLst>
                  <a:outerShdw dist="53882" dir="2700000" algn="ctr" rotWithShape="0">
                    <a:srgbClr val="9999FF">
                      <a:alpha val="79999"/>
                    </a:srgbClr>
                  </a:outerShdw>
                </a:effectLst>
                <a:latin typeface="华文行楷" panose="02010800040101010101" pitchFamily="2" charset="-122"/>
                <a:ea typeface="华文行楷" panose="02010800040101010101" pitchFamily="2" charset="-122"/>
              </a:rPr>
              <a:t>如何让知识爆发出力量呢？</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0"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800" decel="100000"/>
                                        <p:tgtEl>
                                          <p:spTgt spid="14"/>
                                        </p:tgtEl>
                                      </p:cBhvr>
                                    </p:animEffect>
                                    <p:anim calcmode="lin" valueType="num">
                                      <p:cBhvr>
                                        <p:cTn id="18" dur="800" decel="100000" fill="hold"/>
                                        <p:tgtEl>
                                          <p:spTgt spid="14"/>
                                        </p:tgtEl>
                                        <p:attrNameLst>
                                          <p:attrName>style.rotation</p:attrName>
                                        </p:attrNameLst>
                                      </p:cBhvr>
                                      <p:tavLst>
                                        <p:tav tm="0">
                                          <p:val>
                                            <p:fltVal val="-90"/>
                                          </p:val>
                                        </p:tav>
                                        <p:tav tm="100000">
                                          <p:val>
                                            <p:fltVal val="0"/>
                                          </p:val>
                                        </p:tav>
                                      </p:tavLst>
                                    </p:anim>
                                    <p:anim calcmode="lin" valueType="num">
                                      <p:cBhvr>
                                        <p:cTn id="19" dur="800" decel="100000" fill="hold"/>
                                        <p:tgtEl>
                                          <p:spTgt spid="14"/>
                                        </p:tgtEl>
                                        <p:attrNameLst>
                                          <p:attrName>ppt_x</p:attrName>
                                        </p:attrNameLst>
                                      </p:cBhvr>
                                      <p:tavLst>
                                        <p:tav tm="0">
                                          <p:val>
                                            <p:strVal val="#ppt_x+0.4"/>
                                          </p:val>
                                        </p:tav>
                                        <p:tav tm="100000">
                                          <p:val>
                                            <p:strVal val="#ppt_x-0.05"/>
                                          </p:val>
                                        </p:tav>
                                      </p:tavLst>
                                    </p:anim>
                                    <p:anim calcmode="lin" valueType="num">
                                      <p:cBhvr>
                                        <p:cTn id="20" dur="800" decel="100000" fill="hold"/>
                                        <p:tgtEl>
                                          <p:spTgt spid="14"/>
                                        </p:tgtEl>
                                        <p:attrNameLst>
                                          <p:attrName>ppt_y</p:attrName>
                                        </p:attrNameLst>
                                      </p:cBhvr>
                                      <p:tavLst>
                                        <p:tav tm="0">
                                          <p:val>
                                            <p:strVal val="#ppt_y-0.4"/>
                                          </p:val>
                                        </p:tav>
                                        <p:tav tm="100000">
                                          <p:val>
                                            <p:strVal val="#ppt_y+0.1"/>
                                          </p:val>
                                        </p:tav>
                                      </p:tavLst>
                                    </p:anim>
                                    <p:anim calcmode="lin" valueType="num">
                                      <p:cBhvr>
                                        <p:cTn id="21" dur="200" accel="100000" fill="hold">
                                          <p:stCondLst>
                                            <p:cond delay="800"/>
                                          </p:stCondLst>
                                        </p:cTn>
                                        <p:tgtEl>
                                          <p:spTgt spid="14"/>
                                        </p:tgtEl>
                                        <p:attrNameLst>
                                          <p:attrName>ppt_x</p:attrName>
                                        </p:attrNameLst>
                                      </p:cBhvr>
                                      <p:tavLst>
                                        <p:tav tm="0">
                                          <p:val>
                                            <p:strVal val="#ppt_x-0.05"/>
                                          </p:val>
                                        </p:tav>
                                        <p:tav tm="100000">
                                          <p:val>
                                            <p:strVal val="#ppt_x"/>
                                          </p:val>
                                        </p:tav>
                                      </p:tavLst>
                                    </p:anim>
                                    <p:anim calcmode="lin" valueType="num">
                                      <p:cBhvr>
                                        <p:cTn id="22" dur="200" accel="100000" fill="hold">
                                          <p:stCondLst>
                                            <p:cond delay="800"/>
                                          </p:stCondLst>
                                        </p:cTn>
                                        <p:tgtEl>
                                          <p:spTgt spid="14"/>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2"/>
          <p:cNvSpPr>
            <a:spLocks noGrp="1" noChangeArrowheads="1"/>
          </p:cNvSpPr>
          <p:nvPr>
            <p:ph type="title"/>
          </p:nvPr>
        </p:nvSpPr>
        <p:spPr/>
        <p:txBody>
          <a:bodyPr/>
          <a:lstStyle/>
          <a:p>
            <a:pPr eaLnBrk="1" hangingPunct="1">
              <a:defRPr/>
            </a:pPr>
            <a:r>
              <a:rPr lang="en-US" altLang="zh-CN" dirty="0" smtClean="0"/>
              <a:t>Knowledge </a:t>
            </a:r>
            <a:r>
              <a:rPr lang="en-US" altLang="zh-CN" dirty="0" err="1" smtClean="0"/>
              <a:t>Enginnering</a:t>
            </a:r>
            <a:endParaRPr lang="en-US" altLang="zh-CN" dirty="0" smtClean="0"/>
          </a:p>
        </p:txBody>
      </p:sp>
      <p:sp>
        <p:nvSpPr>
          <p:cNvPr id="135171" name="Rectangle 3"/>
          <p:cNvSpPr>
            <a:spLocks noGrp="1" noChangeArrowheads="1"/>
          </p:cNvSpPr>
          <p:nvPr>
            <p:ph type="body" idx="1"/>
          </p:nvPr>
        </p:nvSpPr>
        <p:spPr>
          <a:xfrm>
            <a:off x="304800" y="1066800"/>
            <a:ext cx="8610600" cy="5562600"/>
          </a:xfrm>
        </p:spPr>
        <p:txBody>
          <a:bodyPr/>
          <a:lstStyle/>
          <a:p>
            <a:pPr algn="just" eaLnBrk="1" hangingPunct="1">
              <a:defRPr/>
            </a:pPr>
            <a:r>
              <a:rPr lang="en-US" altLang="zh-CN" sz="2800" dirty="0">
                <a:solidFill>
                  <a:srgbClr val="FF0000"/>
                </a:solidFill>
              </a:rPr>
              <a:t>Knowledge Engineering </a:t>
            </a:r>
            <a:r>
              <a:rPr lang="en-US" altLang="zh-CN" sz="2800" dirty="0"/>
              <a:t>(defined in 1983 by Edward </a:t>
            </a:r>
            <a:r>
              <a:rPr lang="en-US" altLang="zh-CN" sz="2800" dirty="0" err="1"/>
              <a:t>Feigenbaum</a:t>
            </a:r>
            <a:r>
              <a:rPr lang="en-US" altLang="zh-CN" sz="2800" dirty="0"/>
              <a:t>)</a:t>
            </a:r>
            <a:r>
              <a:rPr lang="en-US" altLang="zh-CN" sz="2800" dirty="0">
                <a:solidFill>
                  <a:srgbClr val="FF0000"/>
                </a:solidFill>
              </a:rPr>
              <a:t> </a:t>
            </a:r>
            <a:r>
              <a:rPr lang="en-US" altLang="zh-CN" sz="2800" dirty="0" smtClean="0"/>
              <a:t>is </a:t>
            </a:r>
            <a:r>
              <a:rPr lang="en-US" altLang="zh-CN" sz="2800" dirty="0"/>
              <a:t>an engineering discipline that involves integrating knowledge into computer systems in order to solve complex problems normally requiring a high level of human expertise</a:t>
            </a:r>
            <a:r>
              <a:rPr lang="zh-CN" altLang="en-US" sz="2800" dirty="0" smtClean="0"/>
              <a:t>。</a:t>
            </a:r>
          </a:p>
          <a:p>
            <a:pPr algn="just" eaLnBrk="1" hangingPunct="1">
              <a:defRPr/>
            </a:pPr>
            <a:r>
              <a:rPr lang="zh-CN" altLang="en-US" dirty="0" smtClean="0"/>
              <a:t>知识工程的研究课题</a:t>
            </a:r>
          </a:p>
          <a:p>
            <a:pPr lvl="1" algn="just" eaLnBrk="1" hangingPunct="1">
              <a:defRPr/>
            </a:pPr>
            <a:r>
              <a:rPr lang="zh-CN" altLang="en-US" dirty="0" smtClean="0"/>
              <a:t>知识表示问题</a:t>
            </a:r>
          </a:p>
          <a:p>
            <a:pPr lvl="1" algn="just" eaLnBrk="1" hangingPunct="1">
              <a:defRPr/>
            </a:pPr>
            <a:r>
              <a:rPr lang="zh-CN" altLang="en-US" dirty="0" smtClean="0"/>
              <a:t>知识获取问题</a:t>
            </a:r>
          </a:p>
          <a:p>
            <a:pPr lvl="1" algn="just" eaLnBrk="1" hangingPunct="1">
              <a:defRPr/>
            </a:pPr>
            <a:r>
              <a:rPr lang="zh-CN" altLang="en-US" dirty="0" smtClean="0"/>
              <a:t>知识利用问题</a:t>
            </a:r>
          </a:p>
        </p:txBody>
      </p:sp>
      <p:pic>
        <p:nvPicPr>
          <p:cNvPr id="135180" name="Picture 12" descr="Dr. Feigenbaum&#10;Vir: http://ksl-web.stanford.edu/people/eaf/ed.jpg"/>
          <p:cNvPicPr>
            <a:picLocks noChangeAspect="1" noChangeArrowheads="1"/>
          </p:cNvPicPr>
          <p:nvPr/>
        </p:nvPicPr>
        <p:blipFill>
          <a:blip r:embed="rId2"/>
          <a:srcRect/>
          <a:stretch>
            <a:fillRect/>
          </a:stretch>
        </p:blipFill>
        <p:spPr bwMode="auto">
          <a:xfrm>
            <a:off x="4859338" y="3429000"/>
            <a:ext cx="3611562" cy="2733675"/>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2"/>
          <p:cNvSpPr>
            <a:spLocks noGrp="1" noChangeArrowheads="1"/>
          </p:cNvSpPr>
          <p:nvPr>
            <p:ph type="title"/>
          </p:nvPr>
        </p:nvSpPr>
        <p:spPr/>
        <p:txBody>
          <a:bodyPr/>
          <a:lstStyle/>
          <a:p>
            <a:pPr eaLnBrk="1" hangingPunct="1">
              <a:defRPr/>
            </a:pPr>
            <a:r>
              <a:rPr lang="en-US" altLang="zh-CN" smtClean="0"/>
              <a:t>Knowledge</a:t>
            </a:r>
          </a:p>
        </p:txBody>
      </p:sp>
      <p:sp>
        <p:nvSpPr>
          <p:cNvPr id="129027" name="Rectangle 3"/>
          <p:cNvSpPr>
            <a:spLocks noGrp="1" noChangeArrowheads="1"/>
          </p:cNvSpPr>
          <p:nvPr>
            <p:ph type="body" idx="1"/>
          </p:nvPr>
        </p:nvSpPr>
        <p:spPr/>
        <p:txBody>
          <a:bodyPr/>
          <a:lstStyle/>
          <a:p>
            <a:pPr eaLnBrk="1" hangingPunct="1">
              <a:defRPr/>
            </a:pPr>
            <a:r>
              <a:rPr lang="en-US" altLang="zh-CN" dirty="0" smtClean="0"/>
              <a:t>1997</a:t>
            </a:r>
            <a:r>
              <a:rPr lang="zh-CN" altLang="en-US" dirty="0" smtClean="0"/>
              <a:t>年版</a:t>
            </a:r>
            <a:r>
              <a:rPr lang="en-US" altLang="zh-CN" dirty="0" smtClean="0"/>
              <a:t>Webster</a:t>
            </a:r>
            <a:r>
              <a:rPr lang="zh-CN" altLang="en-US" dirty="0" smtClean="0"/>
              <a:t>词典对知识的定义：</a:t>
            </a:r>
          </a:p>
          <a:p>
            <a:pPr lvl="1" eaLnBrk="1" hangingPunct="1">
              <a:defRPr/>
            </a:pPr>
            <a:r>
              <a:rPr lang="zh-CN" altLang="en-US" dirty="0" smtClean="0"/>
              <a:t>知识是通过实践、研究、联系或调查获得的关于事物的事实和状态的认识，是对科学、艺术或技术的理解，是人类获得的关于真理和原理的认识的总和。总之，</a:t>
            </a:r>
            <a:r>
              <a:rPr lang="zh-CN" altLang="en-US" dirty="0" smtClean="0">
                <a:solidFill>
                  <a:srgbClr val="FF0000"/>
                </a:solidFill>
              </a:rPr>
              <a:t>知识是人类积累的关于自然和社会的认识和经验的总和</a:t>
            </a:r>
            <a:r>
              <a:rPr lang="zh-CN" altLang="en-US" dirty="0" smtClean="0"/>
              <a:t>。</a:t>
            </a:r>
          </a:p>
          <a:p>
            <a:pPr eaLnBrk="1" hangingPunct="1">
              <a:defRPr/>
            </a:pPr>
            <a:r>
              <a:rPr lang="zh-CN" altLang="en-US" dirty="0" smtClean="0"/>
              <a:t>知识反映了客观世界中事物之间的</a:t>
            </a:r>
            <a:r>
              <a:rPr lang="zh-CN" altLang="en-US" dirty="0" smtClean="0">
                <a:solidFill>
                  <a:srgbClr val="FF0000"/>
                </a:solidFill>
              </a:rPr>
              <a:t>关系</a:t>
            </a:r>
            <a:r>
              <a:rPr lang="zh-CN" altLang="en-US" dirty="0" smtClean="0"/>
              <a:t>，不同事物或者相同事物间的不同关系形成了不同的知识。 </a:t>
            </a:r>
          </a:p>
        </p:txBody>
      </p:sp>
      <p:sp>
        <p:nvSpPr>
          <p:cNvPr id="129028" name="WordArt 4"/>
          <p:cNvSpPr>
            <a:spLocks noChangeArrowheads="1" noChangeShapeType="1" noTextEdit="1"/>
          </p:cNvSpPr>
          <p:nvPr/>
        </p:nvSpPr>
        <p:spPr bwMode="auto">
          <a:xfrm>
            <a:off x="1979613" y="1700213"/>
            <a:ext cx="5329237" cy="2376487"/>
          </a:xfrm>
          <a:prstGeom prst="rect">
            <a:avLst/>
          </a:prstGeom>
        </p:spPr>
        <p:txBody>
          <a:bodyPr wrap="none" fromWordArt="1">
            <a:prstTxWarp prst="textSlantUp">
              <a:avLst>
                <a:gd name="adj" fmla="val 32056"/>
              </a:avLst>
            </a:prstTxWarp>
          </a:bodyPr>
          <a:lstStyle/>
          <a:p>
            <a:pPr algn="ctr"/>
            <a:r>
              <a:rPr lang="en-US" altLang="zh-CN" sz="4000" b="1" kern="10">
                <a:ln w="9525">
                  <a:solidFill>
                    <a:srgbClr val="CC99FF"/>
                  </a:solidFill>
                  <a:round/>
                  <a:headEnd/>
                  <a:tailEnd/>
                </a:ln>
                <a:gradFill rotWithShape="1">
                  <a:gsLst>
                    <a:gs pos="0">
                      <a:srgbClr val="6600CC"/>
                    </a:gs>
                    <a:gs pos="100000">
                      <a:srgbClr val="CC00CC"/>
                    </a:gs>
                  </a:gsLst>
                  <a:lin ang="5400000" scaled="1"/>
                </a:gradFill>
                <a:effectLst>
                  <a:outerShdw dist="53882" dir="2700000" algn="ctr" rotWithShape="0">
                    <a:srgbClr val="9999FF">
                      <a:alpha val="79999"/>
                    </a:srgbClr>
                  </a:outerShdw>
                </a:effectLst>
                <a:latin typeface="Impact" panose="020B0806030902050204" pitchFamily="34" charset="0"/>
              </a:rPr>
              <a:t>Relations</a:t>
            </a:r>
            <a:endParaRPr lang="zh-CN" altLang="en-US" sz="4000" b="1" kern="10">
              <a:ln w="9525">
                <a:solidFill>
                  <a:srgbClr val="CC99FF"/>
                </a:solidFill>
                <a:round/>
                <a:headEnd/>
                <a:tailEnd/>
              </a:ln>
              <a:gradFill rotWithShape="1">
                <a:gsLst>
                  <a:gs pos="0">
                    <a:srgbClr val="6600CC"/>
                  </a:gs>
                  <a:gs pos="100000">
                    <a:srgbClr val="CC00CC"/>
                  </a:gs>
                </a:gsLst>
                <a:lin ang="5400000" scaled="1"/>
              </a:gradFill>
              <a:effectLst>
                <a:outerShdw dist="53882" dir="2700000" algn="ctr" rotWithShape="0">
                  <a:srgbClr val="9999FF">
                    <a:alpha val="79999"/>
                  </a:srgbClr>
                </a:outerShdw>
              </a:effectLst>
              <a:latin typeface="Impact" panose="020B080603090205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0" presetClass="entr" presetSubtype="0" fill="hold" grpId="0" nodeType="clickEffect">
                                  <p:stCondLst>
                                    <p:cond delay="0"/>
                                  </p:stCondLst>
                                  <p:childTnLst>
                                    <p:set>
                                      <p:cBhvr>
                                        <p:cTn id="6" dur="1" fill="hold">
                                          <p:stCondLst>
                                            <p:cond delay="0"/>
                                          </p:stCondLst>
                                        </p:cTn>
                                        <p:tgtEl>
                                          <p:spTgt spid="129028"/>
                                        </p:tgtEl>
                                        <p:attrNameLst>
                                          <p:attrName>style.visibility</p:attrName>
                                        </p:attrNameLst>
                                      </p:cBhvr>
                                      <p:to>
                                        <p:strVal val="visible"/>
                                      </p:to>
                                    </p:set>
                                    <p:animEffect transition="in" filter="fade">
                                      <p:cBhvr>
                                        <p:cTn id="7" dur="1600" decel="100000"/>
                                        <p:tgtEl>
                                          <p:spTgt spid="129028"/>
                                        </p:tgtEl>
                                      </p:cBhvr>
                                    </p:animEffect>
                                    <p:anim calcmode="lin" valueType="num">
                                      <p:cBhvr>
                                        <p:cTn id="8" dur="1600" decel="100000" fill="hold"/>
                                        <p:tgtEl>
                                          <p:spTgt spid="129028"/>
                                        </p:tgtEl>
                                        <p:attrNameLst>
                                          <p:attrName>style.rotation</p:attrName>
                                        </p:attrNameLst>
                                      </p:cBhvr>
                                      <p:tavLst>
                                        <p:tav tm="0">
                                          <p:val>
                                            <p:fltVal val="-90"/>
                                          </p:val>
                                        </p:tav>
                                        <p:tav tm="100000">
                                          <p:val>
                                            <p:fltVal val="0"/>
                                          </p:val>
                                        </p:tav>
                                      </p:tavLst>
                                    </p:anim>
                                    <p:anim calcmode="lin" valueType="num">
                                      <p:cBhvr>
                                        <p:cTn id="9" dur="1600" decel="100000" fill="hold"/>
                                        <p:tgtEl>
                                          <p:spTgt spid="129028"/>
                                        </p:tgtEl>
                                        <p:attrNameLst>
                                          <p:attrName>ppt_x</p:attrName>
                                        </p:attrNameLst>
                                      </p:cBhvr>
                                      <p:tavLst>
                                        <p:tav tm="0">
                                          <p:val>
                                            <p:strVal val="#ppt_x+0.4"/>
                                          </p:val>
                                        </p:tav>
                                        <p:tav tm="100000">
                                          <p:val>
                                            <p:strVal val="#ppt_x-0.05"/>
                                          </p:val>
                                        </p:tav>
                                      </p:tavLst>
                                    </p:anim>
                                    <p:anim calcmode="lin" valueType="num">
                                      <p:cBhvr>
                                        <p:cTn id="10" dur="1600" decel="100000" fill="hold"/>
                                        <p:tgtEl>
                                          <p:spTgt spid="129028"/>
                                        </p:tgtEl>
                                        <p:attrNameLst>
                                          <p:attrName>ppt_y</p:attrName>
                                        </p:attrNameLst>
                                      </p:cBhvr>
                                      <p:tavLst>
                                        <p:tav tm="0">
                                          <p:val>
                                            <p:strVal val="#ppt_y-0.4"/>
                                          </p:val>
                                        </p:tav>
                                        <p:tav tm="100000">
                                          <p:val>
                                            <p:strVal val="#ppt_y+0.1"/>
                                          </p:val>
                                        </p:tav>
                                      </p:tavLst>
                                    </p:anim>
                                    <p:anim calcmode="lin" valueType="num">
                                      <p:cBhvr>
                                        <p:cTn id="11" dur="400" accel="100000" fill="hold">
                                          <p:stCondLst>
                                            <p:cond delay="1600"/>
                                          </p:stCondLst>
                                        </p:cTn>
                                        <p:tgtEl>
                                          <p:spTgt spid="129028"/>
                                        </p:tgtEl>
                                        <p:attrNameLst>
                                          <p:attrName>ppt_x</p:attrName>
                                        </p:attrNameLst>
                                      </p:cBhvr>
                                      <p:tavLst>
                                        <p:tav tm="0">
                                          <p:val>
                                            <p:strVal val="#ppt_x-0.05"/>
                                          </p:val>
                                        </p:tav>
                                        <p:tav tm="100000">
                                          <p:val>
                                            <p:strVal val="#ppt_x"/>
                                          </p:val>
                                        </p:tav>
                                      </p:tavLst>
                                    </p:anim>
                                    <p:anim calcmode="lin" valueType="num">
                                      <p:cBhvr>
                                        <p:cTn id="12" dur="400" accel="100000" fill="hold">
                                          <p:stCondLst>
                                            <p:cond delay="1600"/>
                                          </p:stCondLst>
                                        </p:cTn>
                                        <p:tgtEl>
                                          <p:spTgt spid="129028"/>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02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2"/>
          <p:cNvSpPr>
            <a:spLocks noGrp="1" noChangeArrowheads="1"/>
          </p:cNvSpPr>
          <p:nvPr>
            <p:ph type="title"/>
          </p:nvPr>
        </p:nvSpPr>
        <p:spPr/>
        <p:txBody>
          <a:bodyPr/>
          <a:lstStyle/>
          <a:p>
            <a:pPr eaLnBrk="1" hangingPunct="1">
              <a:defRPr/>
            </a:pPr>
            <a:r>
              <a:rPr lang="en-US" altLang="zh-CN" smtClean="0"/>
              <a:t>Knowledge</a:t>
            </a:r>
          </a:p>
        </p:txBody>
      </p:sp>
      <p:sp>
        <p:nvSpPr>
          <p:cNvPr id="130051" name="Rectangle 3"/>
          <p:cNvSpPr>
            <a:spLocks noGrp="1" noChangeArrowheads="1"/>
          </p:cNvSpPr>
          <p:nvPr>
            <p:ph type="body" idx="1"/>
          </p:nvPr>
        </p:nvSpPr>
        <p:spPr/>
        <p:txBody>
          <a:bodyPr/>
          <a:lstStyle/>
          <a:p>
            <a:pPr eaLnBrk="1" hangingPunct="1">
              <a:defRPr/>
            </a:pPr>
            <a:r>
              <a:rPr lang="zh-CN" altLang="en-US" smtClean="0"/>
              <a:t>知识的特性：</a:t>
            </a:r>
          </a:p>
          <a:p>
            <a:pPr lvl="1" eaLnBrk="1" hangingPunct="1">
              <a:defRPr/>
            </a:pPr>
            <a:r>
              <a:rPr lang="zh-CN" altLang="en-US" smtClean="0"/>
              <a:t>相对正确性</a:t>
            </a:r>
          </a:p>
          <a:p>
            <a:pPr lvl="1" eaLnBrk="1" hangingPunct="1">
              <a:defRPr/>
            </a:pPr>
            <a:r>
              <a:rPr lang="zh-CN" altLang="en-US" smtClean="0"/>
              <a:t>不确定性</a:t>
            </a:r>
          </a:p>
          <a:p>
            <a:pPr lvl="2" eaLnBrk="1" hangingPunct="1">
              <a:defRPr/>
            </a:pPr>
            <a:r>
              <a:rPr lang="zh-CN" altLang="en-US" smtClean="0"/>
              <a:t>随机性</a:t>
            </a:r>
          </a:p>
          <a:p>
            <a:pPr lvl="2" eaLnBrk="1" hangingPunct="1">
              <a:defRPr/>
            </a:pPr>
            <a:r>
              <a:rPr lang="zh-CN" altLang="en-US" smtClean="0"/>
              <a:t>模糊性</a:t>
            </a:r>
          </a:p>
          <a:p>
            <a:pPr lvl="2" eaLnBrk="1" hangingPunct="1">
              <a:defRPr/>
            </a:pPr>
            <a:r>
              <a:rPr lang="zh-CN" altLang="en-US" smtClean="0"/>
              <a:t>经验性</a:t>
            </a:r>
          </a:p>
          <a:p>
            <a:pPr lvl="2" eaLnBrk="1" hangingPunct="1">
              <a:defRPr/>
            </a:pPr>
            <a:r>
              <a:rPr lang="zh-CN" altLang="en-US" smtClean="0"/>
              <a:t>不完全性</a:t>
            </a:r>
          </a:p>
          <a:p>
            <a:pPr lvl="1" eaLnBrk="1" hangingPunct="1">
              <a:defRPr/>
            </a:pPr>
            <a:r>
              <a:rPr lang="zh-CN" altLang="en-US" smtClean="0"/>
              <a:t>可表示性与可利用性</a:t>
            </a:r>
          </a:p>
          <a:p>
            <a:pPr lvl="1" eaLnBrk="1" hangingPunct="1">
              <a:defRPr/>
            </a:pPr>
            <a:r>
              <a:rPr lang="zh-CN" altLang="en-US" smtClean="0"/>
              <a:t>协议性</a:t>
            </a:r>
          </a:p>
        </p:txBody>
      </p:sp>
      <p:pic>
        <p:nvPicPr>
          <p:cNvPr id="10244" name="Picture 5" descr="ko-graphi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35600" y="1341438"/>
            <a:ext cx="2524125" cy="428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默认设计模板">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FFFF"/>
      </a:hlink>
      <a:folHlink>
        <a:srgbClr val="FFFFFF"/>
      </a:folHlink>
    </a:clrScheme>
    <a:fontScheme name="默认设计模板">
      <a:majorFont>
        <a:latin typeface="Times New Roman"/>
        <a:ea typeface="仿宋_GB2312"/>
        <a:cs typeface=""/>
      </a:majorFont>
      <a:minorFont>
        <a:latin typeface="Times New Roman"/>
        <a:ea typeface="仿宋_GB2312"/>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2400" b="0" i="0" u="none" strike="noStrike" cap="none" normalizeH="0" baseline="0" smtClean="0">
            <a:ln>
              <a:noFill/>
            </a:ln>
            <a:solidFill>
              <a:schemeClr val="tx1"/>
            </a:solidFill>
            <a:effectLst/>
            <a:latin typeface="Times New Roman" pitchFamily="18"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2400" b="0" i="0" u="none" strike="noStrike" cap="none" normalizeH="0" baseline="0" smtClean="0">
            <a:ln>
              <a:noFill/>
            </a:ln>
            <a:solidFill>
              <a:schemeClr val="tx1"/>
            </a:solidFill>
            <a:effectLst/>
            <a:latin typeface="Times New Roman" pitchFamily="18" charset="0"/>
            <a:ea typeface="宋体" pitchFamily="2" charset="-122"/>
          </a:defRPr>
        </a:defPPr>
      </a:lstStyle>
    </a:lnDef>
  </a:objectDefaults>
  <a:extraClrSchemeLst>
    <a:extraClrScheme>
      <a:clrScheme name="默认设计模板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默认设计模板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默认设计模板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emplate>C:\Program Files\Microsoft Office\Templates\Powerpoint模板集\ARTERIES.POT</Template>
  <TotalTime>3186</TotalTime>
  <Words>1072</Words>
  <Application>Microsoft Office PowerPoint</Application>
  <PresentationFormat>全屏显示(4:3)</PresentationFormat>
  <Paragraphs>157</Paragraphs>
  <Slides>37</Slides>
  <Notes>0</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37</vt:i4>
      </vt:variant>
    </vt:vector>
  </HeadingPairs>
  <TitlesOfParts>
    <vt:vector size="49" baseType="lpstr">
      <vt:lpstr>微软雅黑</vt:lpstr>
      <vt:lpstr>华文行楷</vt:lpstr>
      <vt:lpstr>仿宋_GB2312</vt:lpstr>
      <vt:lpstr>Times New Roman</vt:lpstr>
      <vt:lpstr>Wingdings</vt:lpstr>
      <vt:lpstr>隶书</vt:lpstr>
      <vt:lpstr>华文新魏</vt:lpstr>
      <vt:lpstr>Symbol</vt:lpstr>
      <vt:lpstr>Impact</vt:lpstr>
      <vt:lpstr>宋体</vt:lpstr>
      <vt:lpstr>幼圆</vt:lpstr>
      <vt:lpstr>默认设计模板</vt:lpstr>
      <vt:lpstr>人工智能</vt:lpstr>
      <vt:lpstr>Review</vt:lpstr>
      <vt:lpstr>Review</vt:lpstr>
      <vt:lpstr>3  Knowledge Representation &amp; State Space</vt:lpstr>
      <vt:lpstr>学习要求</vt:lpstr>
      <vt:lpstr>Knowledge</vt:lpstr>
      <vt:lpstr>Knowledge Enginnering</vt:lpstr>
      <vt:lpstr>Knowledge</vt:lpstr>
      <vt:lpstr>Knowledge</vt:lpstr>
      <vt:lpstr>Knowledge</vt:lpstr>
      <vt:lpstr>Knowledge</vt:lpstr>
      <vt:lpstr>Knowledge</vt:lpstr>
      <vt:lpstr>Knowledge</vt:lpstr>
      <vt:lpstr>Knowledge Representation</vt:lpstr>
      <vt:lpstr>Knowledge Representation</vt:lpstr>
      <vt:lpstr>Knowledge Representation</vt:lpstr>
      <vt:lpstr>Knowledge Representation</vt:lpstr>
      <vt:lpstr>State Space Representation</vt:lpstr>
      <vt:lpstr>State Space Representation</vt:lpstr>
      <vt:lpstr>State Space Representation</vt:lpstr>
      <vt:lpstr>State Space Representation</vt:lpstr>
      <vt:lpstr>State Space Representation</vt:lpstr>
      <vt:lpstr>State Space Representation</vt:lpstr>
      <vt:lpstr>State Space Representation</vt:lpstr>
      <vt:lpstr>State Space Representation</vt:lpstr>
      <vt:lpstr>State Space Graph</vt:lpstr>
      <vt:lpstr>State Space Graph</vt:lpstr>
      <vt:lpstr>State Space Graph</vt:lpstr>
      <vt:lpstr>Examples</vt:lpstr>
      <vt:lpstr>Examples</vt:lpstr>
      <vt:lpstr>Examples</vt:lpstr>
      <vt:lpstr>Extensions</vt:lpstr>
      <vt:lpstr>PowerPoint 演示文稿</vt:lpstr>
      <vt:lpstr>Extensions</vt:lpstr>
      <vt:lpstr>Extensions</vt:lpstr>
      <vt:lpstr>Extensions</vt:lpstr>
      <vt:lpstr>Questions</vt:lpstr>
    </vt:vector>
  </TitlesOfParts>
  <Company>哈尔滨工程大学计算机科学与技术学院</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人工智能</dc:title>
  <dc:creator>刘海波</dc:creator>
  <cp:lastModifiedBy>OO</cp:lastModifiedBy>
  <cp:revision>811</cp:revision>
  <dcterms:created xsi:type="dcterms:W3CDTF">2006-06-27T12:52:39Z</dcterms:created>
  <dcterms:modified xsi:type="dcterms:W3CDTF">2020-10-11T16:30:59Z</dcterms:modified>
</cp:coreProperties>
</file>